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1" r:id="rId2"/>
    <p:sldId id="2562" r:id="rId3"/>
    <p:sldId id="2597" r:id="rId4"/>
    <p:sldId id="2563" r:id="rId5"/>
    <p:sldId id="2588" r:id="rId6"/>
    <p:sldId id="2596" r:id="rId7"/>
    <p:sldId id="2595" r:id="rId8"/>
    <p:sldId id="2593" r:id="rId9"/>
    <p:sldId id="2592" r:id="rId10"/>
    <p:sldId id="2594" r:id="rId11"/>
    <p:sldId id="2589" r:id="rId12"/>
    <p:sldId id="2601" r:id="rId13"/>
    <p:sldId id="2590" r:id="rId14"/>
    <p:sldId id="2591" r:id="rId15"/>
    <p:sldId id="2599" r:id="rId16"/>
    <p:sldId id="2598" r:id="rId17"/>
    <p:sldId id="2600" r:id="rId18"/>
    <p:sldId id="2566" r:id="rId19"/>
    <p:sldId id="2567" r:id="rId20"/>
    <p:sldId id="2602" r:id="rId21"/>
    <p:sldId id="2606" r:id="rId22"/>
    <p:sldId id="2576" r:id="rId23"/>
    <p:sldId id="2605" r:id="rId24"/>
    <p:sldId id="2607" r:id="rId25"/>
    <p:sldId id="2608" r:id="rId26"/>
    <p:sldId id="2609" r:id="rId27"/>
    <p:sldId id="2610" r:id="rId28"/>
    <p:sldId id="2571" r:id="rId29"/>
    <p:sldId id="2611" r:id="rId30"/>
    <p:sldId id="2613" r:id="rId31"/>
    <p:sldId id="2612" r:id="rId32"/>
    <p:sldId id="2614" r:id="rId33"/>
    <p:sldId id="2615" r:id="rId34"/>
    <p:sldId id="2616" r:id="rId35"/>
    <p:sldId id="2580" r:id="rId36"/>
    <p:sldId id="26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reaking Boundaries: Multi-Cloud Red Teaming Through Misconfigurations" id="{1D482612-4D86-43FC-8CB9-43A916D3370F}">
          <p14:sldIdLst>
            <p14:sldId id="2561"/>
            <p14:sldId id="2562"/>
            <p14:sldId id="2597"/>
          </p14:sldIdLst>
        </p14:section>
        <p14:section name="Cloud and Red Teaming 101" id="{17DFFC9C-487E-4A32-BF49-0FF62FB4A02E}">
          <p14:sldIdLst>
            <p14:sldId id="2563"/>
            <p14:sldId id="2588"/>
            <p14:sldId id="2596"/>
            <p14:sldId id="2595"/>
            <p14:sldId id="2593"/>
            <p14:sldId id="2592"/>
            <p14:sldId id="2594"/>
            <p14:sldId id="2589"/>
          </p14:sldIdLst>
        </p14:section>
        <p14:section name="IAM Concepts Refresher" id="{7DC3CD66-1FC2-4E6C-80E4-D7322996B0BD}">
          <p14:sldIdLst>
            <p14:sldId id="2601"/>
            <p14:sldId id="2590"/>
            <p14:sldId id="2591"/>
            <p14:sldId id="2599"/>
            <p14:sldId id="2598"/>
            <p14:sldId id="2600"/>
            <p14:sldId id="2566"/>
          </p14:sldIdLst>
        </p14:section>
        <p14:section name="Cloud-Red-Labs Repository Overview and Lab Safety Protocols" id="{363D662D-FFF2-49C7-9824-7F15F1718E0B}">
          <p14:sldIdLst>
            <p14:sldId id="2567"/>
            <p14:sldId id="2602"/>
            <p14:sldId id="2606"/>
          </p14:sldIdLst>
        </p14:section>
        <p14:section name="Azure Attack Flow and Practical Demonstrations" id="{4ED2D6C6-8D21-45B9-A477-29093D87E092}">
          <p14:sldIdLst>
            <p14:sldId id="2576"/>
            <p14:sldId id="2605"/>
            <p14:sldId id="2607"/>
            <p14:sldId id="2608"/>
            <p14:sldId id="2609"/>
            <p14:sldId id="2610"/>
          </p14:sldIdLst>
        </p14:section>
        <p14:section name="AWS Attack Flow and Hands-On Demonstrations" id="{6E585B8C-5773-42BB-A437-A2A58FB9D201}">
          <p14:sldIdLst>
            <p14:sldId id="2571"/>
            <p14:sldId id="2611"/>
            <p14:sldId id="2613"/>
            <p14:sldId id="2612"/>
            <p14:sldId id="2614"/>
            <p14:sldId id="2615"/>
            <p14:sldId id="2616"/>
            <p14:sldId id="2580"/>
            <p14:sldId id="261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1D61"/>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C4380-6AB9-4266-AB5C-BB9F0DD9C174}" v="87" dt="2025-11-01T13:43:28.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7989D-FA41-40D3-A456-E52764CBC9DF}"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4629B-CA70-48E9-B55C-49E9B7374941}" type="slidenum">
              <a:rPr lang="en-US" smtClean="0"/>
              <a:t>‹#›</a:t>
            </a:fld>
            <a:endParaRPr lang="en-US"/>
          </a:p>
        </p:txBody>
      </p:sp>
    </p:spTree>
    <p:extLst>
      <p:ext uri="{BB962C8B-B14F-4D97-AF65-F5344CB8AC3E}">
        <p14:creationId xmlns:p14="http://schemas.microsoft.com/office/powerpoint/2010/main" val="166305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whitepapers/latest/aws-fault-isolation-boundaries/control-planes-and-data-plane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earn.microsoft.com/en-us/azure/azure-resource-manager/management/control-plane-and-data-plan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role-based-access-control/built-in-rol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n-us/azure/role-based-access-control/custom-rol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AI-generated content may be incorrect.
---
This presentation explores multi-cloud red teaming, focusing on identifying and exploiting misconfigurations across AWS and Azure. We will cover IAM concepts, attack flows, live demonstrations, and strategies for detection and mitigation in complex cloud environments.
</a:t>
            </a:r>
          </a:p>
        </p:txBody>
      </p:sp>
      <p:sp>
        <p:nvSpPr>
          <p:cNvPr id="4" name="Slide Number Placeholder 3"/>
          <p:cNvSpPr>
            <a:spLocks noGrp="1"/>
          </p:cNvSpPr>
          <p:nvPr>
            <p:ph type="sldNum" sz="quarter" idx="5"/>
          </p:nvPr>
        </p:nvSpPr>
        <p:spPr/>
        <p:txBody>
          <a:bodyPr/>
          <a:lstStyle/>
          <a:p>
            <a:fld id="{A57FBBC0-16DE-411C-A01F-8DE1C02E4A02}" type="slidenum">
              <a:rPr lang="en-US" smtClean="0"/>
              <a:t>1</a:t>
            </a:fld>
            <a:endParaRPr lang="en-US"/>
          </a:p>
        </p:txBody>
      </p:sp>
    </p:spTree>
    <p:extLst>
      <p:ext uri="{BB962C8B-B14F-4D97-AF65-F5344CB8AC3E}">
        <p14:creationId xmlns:p14="http://schemas.microsoft.com/office/powerpoint/2010/main" val="269670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Identify frequent misconfiguration patterns in multi-cloud IAM, such as overly permissive roles, improper trust relationships, and inconsistent policy management that expose security risks.
Image source: Microsoft 365 content library
</a:t>
            </a:r>
          </a:p>
        </p:txBody>
      </p:sp>
      <p:sp>
        <p:nvSpPr>
          <p:cNvPr id="4" name="Slide Number Placeholder 3"/>
          <p:cNvSpPr>
            <a:spLocks noGrp="1"/>
          </p:cNvSpPr>
          <p:nvPr>
            <p:ph type="sldNum" sz="quarter" idx="5"/>
          </p:nvPr>
        </p:nvSpPr>
        <p:spPr/>
        <p:txBody>
          <a:bodyPr/>
          <a:lstStyle/>
          <a:p>
            <a:fld id="{A57FBBC0-16DE-411C-A01F-8DE1C02E4A02}" type="slidenum">
              <a:rPr lang="en-US" smtClean="0"/>
              <a:t>18</a:t>
            </a:fld>
            <a:endParaRPr lang="en-US"/>
          </a:p>
        </p:txBody>
      </p:sp>
    </p:spTree>
    <p:extLst>
      <p:ext uri="{BB962C8B-B14F-4D97-AF65-F5344CB8AC3E}">
        <p14:creationId xmlns:p14="http://schemas.microsoft.com/office/powerpoint/2010/main" val="206293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Gain an overview of the Cloud-Red-Labs repository structure and learn how to set up and use labs safely, ensuring a secure and controlled environment to practice red teaming techniques.</a:t>
            </a:r>
          </a:p>
        </p:txBody>
      </p:sp>
      <p:sp>
        <p:nvSpPr>
          <p:cNvPr id="4" name="Slide Number Placeholder 3"/>
          <p:cNvSpPr>
            <a:spLocks noGrp="1"/>
          </p:cNvSpPr>
          <p:nvPr>
            <p:ph type="sldNum" sz="quarter" idx="5"/>
          </p:nvPr>
        </p:nvSpPr>
        <p:spPr/>
        <p:txBody>
          <a:bodyPr/>
          <a:lstStyle/>
          <a:p>
            <a:fld id="{A57FBBC0-16DE-411C-A01F-8DE1C02E4A02}" type="slidenum">
              <a:rPr lang="en-US" smtClean="0"/>
              <a:t>19</a:t>
            </a:fld>
            <a:endParaRPr lang="en-US"/>
          </a:p>
        </p:txBody>
      </p:sp>
    </p:spTree>
    <p:extLst>
      <p:ext uri="{BB962C8B-B14F-4D97-AF65-F5344CB8AC3E}">
        <p14:creationId xmlns:p14="http://schemas.microsoft.com/office/powerpoint/2010/main" val="333645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3D803-4339-0AF3-4215-B8B328B54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EADF5-7C0A-C87A-D7D4-0367C68E42C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EDCF162-036A-3CC8-766F-C9253C55C6DD}"/>
              </a:ext>
            </a:extLst>
          </p:cNvPr>
          <p:cNvSpPr>
            <a:spLocks noGrp="1"/>
          </p:cNvSpPr>
          <p:nvPr>
            <p:ph type="body" idx="1"/>
          </p:nvPr>
        </p:nvSpPr>
        <p:spPr/>
        <p:txBody>
          <a:bodyPr/>
          <a:lstStyle/>
          <a:p>
            <a:r>
              <a:rPr lang="en-US" dirty="0"/>
              <a:t>https://github.com/gr33nm0nk2802/Cloud-Red-Labs</a:t>
            </a:r>
          </a:p>
        </p:txBody>
      </p:sp>
      <p:sp>
        <p:nvSpPr>
          <p:cNvPr id="4" name="Slide Number Placeholder 3">
            <a:extLst>
              <a:ext uri="{FF2B5EF4-FFF2-40B4-BE49-F238E27FC236}">
                <a16:creationId xmlns:a16="http://schemas.microsoft.com/office/drawing/2014/main" id="{BFC73512-1FB0-374B-AA25-98FFD5E82431}"/>
              </a:ext>
            </a:extLst>
          </p:cNvPr>
          <p:cNvSpPr>
            <a:spLocks noGrp="1"/>
          </p:cNvSpPr>
          <p:nvPr>
            <p:ph type="sldNum" sz="quarter" idx="5"/>
          </p:nvPr>
        </p:nvSpPr>
        <p:spPr/>
        <p:txBody>
          <a:bodyPr/>
          <a:lstStyle/>
          <a:p>
            <a:fld id="{C374629B-CA70-48E9-B55C-49E9B7374941}" type="slidenum">
              <a:rPr lang="en-US" smtClean="0"/>
              <a:t>20</a:t>
            </a:fld>
            <a:endParaRPr lang="en-US"/>
          </a:p>
        </p:txBody>
      </p:sp>
    </p:spTree>
    <p:extLst>
      <p:ext uri="{BB962C8B-B14F-4D97-AF65-F5344CB8AC3E}">
        <p14:creationId xmlns:p14="http://schemas.microsoft.com/office/powerpoint/2010/main" val="385515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C759-A93D-C8C4-4127-047BE129C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E24A3-4065-4FEE-BA42-20D221D2977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A36A3E-C586-A97E-5CDF-CB8D35CDD0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377FBE-2E46-54C8-2278-E95595283FF3}"/>
              </a:ext>
            </a:extLst>
          </p:cNvPr>
          <p:cNvSpPr>
            <a:spLocks noGrp="1"/>
          </p:cNvSpPr>
          <p:nvPr>
            <p:ph type="sldNum" sz="quarter" idx="5"/>
          </p:nvPr>
        </p:nvSpPr>
        <p:spPr/>
        <p:txBody>
          <a:bodyPr/>
          <a:lstStyle/>
          <a:p>
            <a:fld id="{C374629B-CA70-48E9-B55C-49E9B7374941}" type="slidenum">
              <a:rPr lang="en-US" smtClean="0"/>
              <a:t>21</a:t>
            </a:fld>
            <a:endParaRPr lang="en-US"/>
          </a:p>
        </p:txBody>
      </p:sp>
    </p:spTree>
    <p:extLst>
      <p:ext uri="{BB962C8B-B14F-4D97-AF65-F5344CB8AC3E}">
        <p14:creationId xmlns:p14="http://schemas.microsoft.com/office/powerpoint/2010/main" val="42294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Dive into a typical Azure attack flow with practical demonstrations on RBAC discovery, privilege escalation, identity metadata service abuse, and persistence mechanisms.</a:t>
            </a:r>
          </a:p>
        </p:txBody>
      </p:sp>
      <p:sp>
        <p:nvSpPr>
          <p:cNvPr id="4" name="Slide Number Placeholder 3"/>
          <p:cNvSpPr>
            <a:spLocks noGrp="1"/>
          </p:cNvSpPr>
          <p:nvPr>
            <p:ph type="sldNum" sz="quarter" idx="5"/>
          </p:nvPr>
        </p:nvSpPr>
        <p:spPr/>
        <p:txBody>
          <a:bodyPr/>
          <a:lstStyle/>
          <a:p>
            <a:fld id="{A57FBBC0-16DE-411C-A01F-8DE1C02E4A02}" type="slidenum">
              <a:rPr lang="en-US" smtClean="0"/>
              <a:t>22</a:t>
            </a:fld>
            <a:endParaRPr lang="en-US"/>
          </a:p>
        </p:txBody>
      </p:sp>
    </p:spTree>
    <p:extLst>
      <p:ext uri="{BB962C8B-B14F-4D97-AF65-F5344CB8AC3E}">
        <p14:creationId xmlns:p14="http://schemas.microsoft.com/office/powerpoint/2010/main" val="2713398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7A66F-F8A4-CBF7-B95F-DD24FB4A8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AF2A3-1C61-50F7-1987-C96079847D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B7EC5D-1D1B-34C5-1102-6EB73527CECE}"/>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260D1CF8-F579-4730-C3F5-F39321F8B50E}"/>
              </a:ext>
            </a:extLst>
          </p:cNvPr>
          <p:cNvSpPr>
            <a:spLocks noGrp="1"/>
          </p:cNvSpPr>
          <p:nvPr>
            <p:ph type="sldNum" sz="quarter" idx="5"/>
          </p:nvPr>
        </p:nvSpPr>
        <p:spPr/>
        <p:txBody>
          <a:bodyPr/>
          <a:lstStyle/>
          <a:p>
            <a:fld id="{C374629B-CA70-48E9-B55C-49E9B7374941}" type="slidenum">
              <a:rPr lang="en-US" smtClean="0"/>
              <a:t>23</a:t>
            </a:fld>
            <a:endParaRPr lang="en-US"/>
          </a:p>
        </p:txBody>
      </p:sp>
    </p:spTree>
    <p:extLst>
      <p:ext uri="{BB962C8B-B14F-4D97-AF65-F5344CB8AC3E}">
        <p14:creationId xmlns:p14="http://schemas.microsoft.com/office/powerpoint/2010/main" val="169369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214C-D2BE-F334-5A4E-14142FFB3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DBCAA-36D4-5B2C-9B0A-FDAED8DEC6E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C3BBF15-6F6D-108D-DED6-A583DCF45670}"/>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7EEBEC6F-85B7-E18F-6CBC-2B7B7A5D2328}"/>
              </a:ext>
            </a:extLst>
          </p:cNvPr>
          <p:cNvSpPr>
            <a:spLocks noGrp="1"/>
          </p:cNvSpPr>
          <p:nvPr>
            <p:ph type="sldNum" sz="quarter" idx="5"/>
          </p:nvPr>
        </p:nvSpPr>
        <p:spPr/>
        <p:txBody>
          <a:bodyPr/>
          <a:lstStyle/>
          <a:p>
            <a:fld id="{C374629B-CA70-48E9-B55C-49E9B7374941}" type="slidenum">
              <a:rPr lang="en-US" smtClean="0"/>
              <a:t>24</a:t>
            </a:fld>
            <a:endParaRPr lang="en-US"/>
          </a:p>
        </p:txBody>
      </p:sp>
    </p:spTree>
    <p:extLst>
      <p:ext uri="{BB962C8B-B14F-4D97-AF65-F5344CB8AC3E}">
        <p14:creationId xmlns:p14="http://schemas.microsoft.com/office/powerpoint/2010/main" val="261501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4123-3567-1762-FDE7-250CD7C31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09272-2528-0150-A1B3-60FFDCBABDC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42F2D6D-0E6E-B806-2A72-260D80DA392E}"/>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378E5327-889C-2BDB-2387-EDBC910367A0}"/>
              </a:ext>
            </a:extLst>
          </p:cNvPr>
          <p:cNvSpPr>
            <a:spLocks noGrp="1"/>
          </p:cNvSpPr>
          <p:nvPr>
            <p:ph type="sldNum" sz="quarter" idx="5"/>
          </p:nvPr>
        </p:nvSpPr>
        <p:spPr/>
        <p:txBody>
          <a:bodyPr/>
          <a:lstStyle/>
          <a:p>
            <a:fld id="{C374629B-CA70-48E9-B55C-49E9B7374941}" type="slidenum">
              <a:rPr lang="en-US" smtClean="0"/>
              <a:t>25</a:t>
            </a:fld>
            <a:endParaRPr lang="en-US"/>
          </a:p>
        </p:txBody>
      </p:sp>
    </p:spTree>
    <p:extLst>
      <p:ext uri="{BB962C8B-B14F-4D97-AF65-F5344CB8AC3E}">
        <p14:creationId xmlns:p14="http://schemas.microsoft.com/office/powerpoint/2010/main" val="179434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47286-AA69-7EFA-1561-28E8C82EC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C9C06-FA15-B0C1-FDE8-71B2C70F9C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5F4E8DE-1945-7F4F-42B5-461F18242D1B}"/>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DF9CC5D4-CAB3-D687-CFD5-41DC602ADB4C}"/>
              </a:ext>
            </a:extLst>
          </p:cNvPr>
          <p:cNvSpPr>
            <a:spLocks noGrp="1"/>
          </p:cNvSpPr>
          <p:nvPr>
            <p:ph type="sldNum" sz="quarter" idx="5"/>
          </p:nvPr>
        </p:nvSpPr>
        <p:spPr/>
        <p:txBody>
          <a:bodyPr/>
          <a:lstStyle/>
          <a:p>
            <a:fld id="{C374629B-CA70-48E9-B55C-49E9B7374941}" type="slidenum">
              <a:rPr lang="en-US" smtClean="0"/>
              <a:t>26</a:t>
            </a:fld>
            <a:endParaRPr lang="en-US"/>
          </a:p>
        </p:txBody>
      </p:sp>
    </p:spTree>
    <p:extLst>
      <p:ext uri="{BB962C8B-B14F-4D97-AF65-F5344CB8AC3E}">
        <p14:creationId xmlns:p14="http://schemas.microsoft.com/office/powerpoint/2010/main" val="73027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FBF5-81A0-33AA-AC43-7CEE4EE3C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4EAD-C01F-C559-630A-6E14871E6E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AB5A7F1-5EE2-C090-7FFA-8938C4432229}"/>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B7EA70C4-49CB-4F0F-727D-CA4BA1FC4985}"/>
              </a:ext>
            </a:extLst>
          </p:cNvPr>
          <p:cNvSpPr>
            <a:spLocks noGrp="1"/>
          </p:cNvSpPr>
          <p:nvPr>
            <p:ph type="sldNum" sz="quarter" idx="5"/>
          </p:nvPr>
        </p:nvSpPr>
        <p:spPr/>
        <p:txBody>
          <a:bodyPr/>
          <a:lstStyle/>
          <a:p>
            <a:fld id="{C374629B-CA70-48E9-B55C-49E9B7374941}" type="slidenum">
              <a:rPr lang="en-US" smtClean="0"/>
              <a:t>27</a:t>
            </a:fld>
            <a:endParaRPr lang="en-US"/>
          </a:p>
        </p:txBody>
      </p:sp>
    </p:spTree>
    <p:extLst>
      <p:ext uri="{BB962C8B-B14F-4D97-AF65-F5344CB8AC3E}">
        <p14:creationId xmlns:p14="http://schemas.microsoft.com/office/powerpoint/2010/main" val="4013723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will begin with an IAM concepts refresher and cross-cloud identity mappings. Next, we'll review the Cloud-Red-Labs repository and lab safety protocols. Then, we'll dive into AWS and Azure attack flows with practical demos. Finally, we'll cover detection, mitigation strategies, incident response, and close with Q&amp;A preparation.</a:t>
            </a:r>
          </a:p>
        </p:txBody>
      </p:sp>
      <p:sp>
        <p:nvSpPr>
          <p:cNvPr id="4" name="Slide Number Placeholder 3"/>
          <p:cNvSpPr>
            <a:spLocks noGrp="1"/>
          </p:cNvSpPr>
          <p:nvPr>
            <p:ph type="sldNum" sz="quarter" idx="5"/>
          </p:nvPr>
        </p:nvSpPr>
        <p:spPr/>
        <p:txBody>
          <a:bodyPr/>
          <a:lstStyle/>
          <a:p>
            <a:fld id="{A57FBBC0-16DE-411C-A01F-8DE1C02E4A02}" type="slidenum">
              <a:rPr lang="en-US" smtClean="0"/>
              <a:t>2</a:t>
            </a:fld>
            <a:endParaRPr lang="en-US"/>
          </a:p>
        </p:txBody>
      </p:sp>
    </p:spTree>
    <p:extLst>
      <p:ext uri="{BB962C8B-B14F-4D97-AF65-F5344CB8AC3E}">
        <p14:creationId xmlns:p14="http://schemas.microsoft.com/office/powerpoint/2010/main" val="138387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This section covers a typical AWS attack flow and features hands-on live demonstrations illustrating IAM enumeration, </a:t>
            </a:r>
            <a:r>
              <a:rPr lang="en-US" dirty="0" err="1"/>
              <a:t>AssumeRole</a:t>
            </a:r>
            <a:r>
              <a:rPr lang="en-US" dirty="0"/>
              <a:t> chaining, lateral movement, and data exfiltration techniques.</a:t>
            </a:r>
          </a:p>
        </p:txBody>
      </p:sp>
      <p:sp>
        <p:nvSpPr>
          <p:cNvPr id="4" name="Slide Number Placeholder 3"/>
          <p:cNvSpPr>
            <a:spLocks noGrp="1"/>
          </p:cNvSpPr>
          <p:nvPr>
            <p:ph type="sldNum" sz="quarter" idx="5"/>
          </p:nvPr>
        </p:nvSpPr>
        <p:spPr/>
        <p:txBody>
          <a:bodyPr/>
          <a:lstStyle/>
          <a:p>
            <a:fld id="{A57FBBC0-16DE-411C-A01F-8DE1C02E4A02}" type="slidenum">
              <a:rPr lang="en-US" smtClean="0"/>
              <a:t>28</a:t>
            </a:fld>
            <a:endParaRPr lang="en-US"/>
          </a:p>
        </p:txBody>
      </p:sp>
    </p:spTree>
    <p:extLst>
      <p:ext uri="{BB962C8B-B14F-4D97-AF65-F5344CB8AC3E}">
        <p14:creationId xmlns:p14="http://schemas.microsoft.com/office/powerpoint/2010/main" val="2720957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EDBF6-E2F2-D226-B1BC-9CEC90252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C7DAF-8B3E-54DA-86EF-519DCCDA07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8CD7BF-3C00-470B-291C-39C94A0859B9}"/>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9F0977AA-FD56-30AE-1694-97778E289A7F}"/>
              </a:ext>
            </a:extLst>
          </p:cNvPr>
          <p:cNvSpPr>
            <a:spLocks noGrp="1"/>
          </p:cNvSpPr>
          <p:nvPr>
            <p:ph type="sldNum" sz="quarter" idx="5"/>
          </p:nvPr>
        </p:nvSpPr>
        <p:spPr/>
        <p:txBody>
          <a:bodyPr/>
          <a:lstStyle/>
          <a:p>
            <a:fld id="{C374629B-CA70-48E9-B55C-49E9B7374941}" type="slidenum">
              <a:rPr lang="en-US" smtClean="0"/>
              <a:t>29</a:t>
            </a:fld>
            <a:endParaRPr lang="en-US"/>
          </a:p>
        </p:txBody>
      </p:sp>
    </p:spTree>
    <p:extLst>
      <p:ext uri="{BB962C8B-B14F-4D97-AF65-F5344CB8AC3E}">
        <p14:creationId xmlns:p14="http://schemas.microsoft.com/office/powerpoint/2010/main" val="734750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9D69-8450-4A4A-9BA1-2A7188C1B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B58A3-55CD-0C88-1F76-99ED3B392C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8874C97-9A18-3FA8-3AEB-8256F0EB06DF}"/>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0B736E0C-1485-BE6C-81C9-A08B34BF8B39}"/>
              </a:ext>
            </a:extLst>
          </p:cNvPr>
          <p:cNvSpPr>
            <a:spLocks noGrp="1"/>
          </p:cNvSpPr>
          <p:nvPr>
            <p:ph type="sldNum" sz="quarter" idx="5"/>
          </p:nvPr>
        </p:nvSpPr>
        <p:spPr/>
        <p:txBody>
          <a:bodyPr/>
          <a:lstStyle/>
          <a:p>
            <a:fld id="{C374629B-CA70-48E9-B55C-49E9B7374941}" type="slidenum">
              <a:rPr lang="en-US" smtClean="0"/>
              <a:t>30</a:t>
            </a:fld>
            <a:endParaRPr lang="en-US"/>
          </a:p>
        </p:txBody>
      </p:sp>
    </p:spTree>
    <p:extLst>
      <p:ext uri="{BB962C8B-B14F-4D97-AF65-F5344CB8AC3E}">
        <p14:creationId xmlns:p14="http://schemas.microsoft.com/office/powerpoint/2010/main" val="349125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BB1A-3648-8752-1017-BCD074DEF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EDEB9-FDFA-659D-2B3A-50B5EDEBC8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1C4ABA2-FB5B-B787-F91F-B79A669737DF}"/>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0CFC8519-B24B-6459-226A-60F35576624D}"/>
              </a:ext>
            </a:extLst>
          </p:cNvPr>
          <p:cNvSpPr>
            <a:spLocks noGrp="1"/>
          </p:cNvSpPr>
          <p:nvPr>
            <p:ph type="sldNum" sz="quarter" idx="5"/>
          </p:nvPr>
        </p:nvSpPr>
        <p:spPr/>
        <p:txBody>
          <a:bodyPr/>
          <a:lstStyle/>
          <a:p>
            <a:fld id="{C374629B-CA70-48E9-B55C-49E9B7374941}" type="slidenum">
              <a:rPr lang="en-US" smtClean="0"/>
              <a:t>31</a:t>
            </a:fld>
            <a:endParaRPr lang="en-US"/>
          </a:p>
        </p:txBody>
      </p:sp>
    </p:spTree>
    <p:extLst>
      <p:ext uri="{BB962C8B-B14F-4D97-AF65-F5344CB8AC3E}">
        <p14:creationId xmlns:p14="http://schemas.microsoft.com/office/powerpoint/2010/main" val="51028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47A55-982C-D1EA-9BF0-52CCEE061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2AFC03-1CD7-5202-F088-29FE502FAF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D06F76-504F-FBF6-645E-8CC09D3CB144}"/>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15F703EF-E937-718F-A13E-01A4BF008768}"/>
              </a:ext>
            </a:extLst>
          </p:cNvPr>
          <p:cNvSpPr>
            <a:spLocks noGrp="1"/>
          </p:cNvSpPr>
          <p:nvPr>
            <p:ph type="sldNum" sz="quarter" idx="5"/>
          </p:nvPr>
        </p:nvSpPr>
        <p:spPr/>
        <p:txBody>
          <a:bodyPr/>
          <a:lstStyle/>
          <a:p>
            <a:fld id="{C374629B-CA70-48E9-B55C-49E9B7374941}" type="slidenum">
              <a:rPr lang="en-US" smtClean="0"/>
              <a:t>32</a:t>
            </a:fld>
            <a:endParaRPr lang="en-US"/>
          </a:p>
        </p:txBody>
      </p:sp>
    </p:spTree>
    <p:extLst>
      <p:ext uri="{BB962C8B-B14F-4D97-AF65-F5344CB8AC3E}">
        <p14:creationId xmlns:p14="http://schemas.microsoft.com/office/powerpoint/2010/main" val="1962913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A3D5-B48E-457D-2A9C-5B67B014E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69DBF-795A-E69A-4442-FEAFEB5169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623182B-042A-AC84-77FB-F5E6643BA826}"/>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FA50A350-58A2-D902-A559-1911560B73CF}"/>
              </a:ext>
            </a:extLst>
          </p:cNvPr>
          <p:cNvSpPr>
            <a:spLocks noGrp="1"/>
          </p:cNvSpPr>
          <p:nvPr>
            <p:ph type="sldNum" sz="quarter" idx="5"/>
          </p:nvPr>
        </p:nvSpPr>
        <p:spPr/>
        <p:txBody>
          <a:bodyPr/>
          <a:lstStyle/>
          <a:p>
            <a:fld id="{C374629B-CA70-48E9-B55C-49E9B7374941}" type="slidenum">
              <a:rPr lang="en-US" smtClean="0"/>
              <a:t>33</a:t>
            </a:fld>
            <a:endParaRPr lang="en-US"/>
          </a:p>
        </p:txBody>
      </p:sp>
    </p:spTree>
    <p:extLst>
      <p:ext uri="{BB962C8B-B14F-4D97-AF65-F5344CB8AC3E}">
        <p14:creationId xmlns:p14="http://schemas.microsoft.com/office/powerpoint/2010/main" val="83829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15EBB-AA29-8223-F1A9-934EC2AE6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7019E-C704-AE7B-E725-784EBDADAE7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D1CDAC-C221-28AD-5710-AEA008A1B807}"/>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75D67369-7201-6AA7-453C-A78F08A6B0AC}"/>
              </a:ext>
            </a:extLst>
          </p:cNvPr>
          <p:cNvSpPr>
            <a:spLocks noGrp="1"/>
          </p:cNvSpPr>
          <p:nvPr>
            <p:ph type="sldNum" sz="quarter" idx="5"/>
          </p:nvPr>
        </p:nvSpPr>
        <p:spPr/>
        <p:txBody>
          <a:bodyPr/>
          <a:lstStyle/>
          <a:p>
            <a:fld id="{C374629B-CA70-48E9-B55C-49E9B7374941}" type="slidenum">
              <a:rPr lang="en-US" smtClean="0"/>
              <a:t>34</a:t>
            </a:fld>
            <a:endParaRPr lang="en-US"/>
          </a:p>
        </p:txBody>
      </p:sp>
    </p:spTree>
    <p:extLst>
      <p:ext uri="{BB962C8B-B14F-4D97-AF65-F5344CB8AC3E}">
        <p14:creationId xmlns:p14="http://schemas.microsoft.com/office/powerpoint/2010/main" val="3216565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Discover tips for delivering engaging demos, along with guidance on detection, logging, and concrete mitigation steps for common multi-cloud misconfigurations.</a:t>
            </a:r>
          </a:p>
        </p:txBody>
      </p:sp>
      <p:sp>
        <p:nvSpPr>
          <p:cNvPr id="4" name="Slide Number Placeholder 3"/>
          <p:cNvSpPr>
            <a:spLocks noGrp="1"/>
          </p:cNvSpPr>
          <p:nvPr>
            <p:ph type="sldNum" sz="quarter" idx="5"/>
          </p:nvPr>
        </p:nvSpPr>
        <p:spPr/>
        <p:txBody>
          <a:bodyPr/>
          <a:lstStyle/>
          <a:p>
            <a:fld id="{A57FBBC0-16DE-411C-A01F-8DE1C02E4A02}" type="slidenum">
              <a:rPr lang="en-US" smtClean="0"/>
              <a:t>35</a:t>
            </a:fld>
            <a:endParaRPr lang="en-US"/>
          </a:p>
        </p:txBody>
      </p:sp>
    </p:spTree>
    <p:extLst>
      <p:ext uri="{BB962C8B-B14F-4D97-AF65-F5344CB8AC3E}">
        <p14:creationId xmlns:p14="http://schemas.microsoft.com/office/powerpoint/2010/main" val="547692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FFC6D-E21D-FBA3-16F6-2BD802F38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62BC78-9F66-BC02-5318-4DBDA05915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26355E0-E684-0870-3766-D709C824B2AE}"/>
              </a:ext>
            </a:extLst>
          </p:cNvPr>
          <p:cNvSpPr>
            <a:spLocks noGrp="1"/>
          </p:cNvSpPr>
          <p:nvPr>
            <p:ph type="body" idx="1"/>
          </p:nvPr>
        </p:nvSpPr>
        <p:spPr/>
        <p:txBody>
          <a:bodyPr/>
          <a:lstStyle/>
          <a:p>
            <a:r>
              <a:rPr lang="en-US"/>
              <a:t>
---
Review actionable recommendations to fix typical IAM and configuration errors, reducing exposure and strengthening cloud security posture.
Image source: Microsoft 365 content library
</a:t>
            </a:r>
          </a:p>
        </p:txBody>
      </p:sp>
      <p:sp>
        <p:nvSpPr>
          <p:cNvPr id="4" name="Slide Number Placeholder 3">
            <a:extLst>
              <a:ext uri="{FF2B5EF4-FFF2-40B4-BE49-F238E27FC236}">
                <a16:creationId xmlns:a16="http://schemas.microsoft.com/office/drawing/2014/main" id="{0543C6C5-BAC9-1996-5577-D854A0F79AB8}"/>
              </a:ext>
            </a:extLst>
          </p:cNvPr>
          <p:cNvSpPr>
            <a:spLocks noGrp="1"/>
          </p:cNvSpPr>
          <p:nvPr>
            <p:ph type="sldNum" sz="quarter" idx="5"/>
          </p:nvPr>
        </p:nvSpPr>
        <p:spPr/>
        <p:txBody>
          <a:bodyPr/>
          <a:lstStyle/>
          <a:p>
            <a:fld id="{A57FBBC0-16DE-411C-A01F-8DE1C02E4A02}" type="slidenum">
              <a:rPr lang="en-US" smtClean="0"/>
              <a:t>36</a:t>
            </a:fld>
            <a:endParaRPr lang="en-US"/>
          </a:p>
        </p:txBody>
      </p:sp>
    </p:spTree>
    <p:extLst>
      <p:ext uri="{BB962C8B-B14F-4D97-AF65-F5344CB8AC3E}">
        <p14:creationId xmlns:p14="http://schemas.microsoft.com/office/powerpoint/2010/main" val="258816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CFC4C-7490-3574-20FF-DBEA225AA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7E48-388F-E7AD-0CF7-69E0C3EDEC7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AE4A6B-6832-B36F-05C9-E3A4216D67E4}"/>
              </a:ext>
            </a:extLst>
          </p:cNvPr>
          <p:cNvSpPr>
            <a:spLocks noGrp="1"/>
          </p:cNvSpPr>
          <p:nvPr>
            <p:ph type="body" idx="1"/>
          </p:nvPr>
        </p:nvSpPr>
        <p:spPr/>
        <p:txBody>
          <a:bodyPr/>
          <a:lstStyle/>
          <a:p>
            <a:r>
              <a:rPr lang="en-US" dirty="0"/>
              <a:t>We will begin with an IAM concepts refresher and cross-cloud identity mappings. Next, we'll review the Cloud-Red-Labs repository and lab safety protocols. Then, we'll dive into AWS and Azure attack flows with practical demos. Finally, we'll cover detection, mitigation strategies, incident response, and close with Q&amp;A preparation.</a:t>
            </a:r>
          </a:p>
        </p:txBody>
      </p:sp>
      <p:sp>
        <p:nvSpPr>
          <p:cNvPr id="4" name="Slide Number Placeholder 3">
            <a:extLst>
              <a:ext uri="{FF2B5EF4-FFF2-40B4-BE49-F238E27FC236}">
                <a16:creationId xmlns:a16="http://schemas.microsoft.com/office/drawing/2014/main" id="{E7E14127-1390-7CC1-A7AF-8B3FAD0ACDF4}"/>
              </a:ext>
            </a:extLst>
          </p:cNvPr>
          <p:cNvSpPr>
            <a:spLocks noGrp="1"/>
          </p:cNvSpPr>
          <p:nvPr>
            <p:ph type="sldNum" sz="quarter" idx="5"/>
          </p:nvPr>
        </p:nvSpPr>
        <p:spPr/>
        <p:txBody>
          <a:bodyPr/>
          <a:lstStyle/>
          <a:p>
            <a:fld id="{A57FBBC0-16DE-411C-A01F-8DE1C02E4A02}" type="slidenum">
              <a:rPr lang="en-US" smtClean="0"/>
              <a:t>3</a:t>
            </a:fld>
            <a:endParaRPr lang="en-US"/>
          </a:p>
        </p:txBody>
      </p:sp>
    </p:spTree>
    <p:extLst>
      <p:ext uri="{BB962C8B-B14F-4D97-AF65-F5344CB8AC3E}">
        <p14:creationId xmlns:p14="http://schemas.microsoft.com/office/powerpoint/2010/main" val="391063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This section revisits core IAM principles in AWS and Azure, explains how identities and roles map between the two platforms, and highlights common misconfigurations found in multi-cloud IAM setups.</a:t>
            </a:r>
          </a:p>
        </p:txBody>
      </p:sp>
      <p:sp>
        <p:nvSpPr>
          <p:cNvPr id="4" name="Slide Number Placeholder 3"/>
          <p:cNvSpPr>
            <a:spLocks noGrp="1"/>
          </p:cNvSpPr>
          <p:nvPr>
            <p:ph type="sldNum" sz="quarter" idx="5"/>
          </p:nvPr>
        </p:nvSpPr>
        <p:spPr/>
        <p:txBody>
          <a:bodyPr/>
          <a:lstStyle/>
          <a:p>
            <a:fld id="{A57FBBC0-16DE-411C-A01F-8DE1C02E4A02}" type="slidenum">
              <a:rPr lang="en-US" smtClean="0"/>
              <a:t>4</a:t>
            </a:fld>
            <a:endParaRPr lang="en-US"/>
          </a:p>
        </p:txBody>
      </p:sp>
    </p:spTree>
    <p:extLst>
      <p:ext uri="{BB962C8B-B14F-4D97-AF65-F5344CB8AC3E}">
        <p14:creationId xmlns:p14="http://schemas.microsoft.com/office/powerpoint/2010/main" val="253047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NIST SP 800-145, The NIST Definition of Cloud Computing</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5</a:t>
            </a:fld>
            <a:endParaRPr lang="en-US"/>
          </a:p>
        </p:txBody>
      </p:sp>
    </p:spTree>
    <p:extLst>
      <p:ext uri="{BB962C8B-B14F-4D97-AF65-F5344CB8AC3E}">
        <p14:creationId xmlns:p14="http://schemas.microsoft.com/office/powerpoint/2010/main" val="68442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E4EED-0FFF-0E42-812F-103BDF30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20803-4DE1-D9BF-04D1-66C0CC2E475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104D13D-8965-0238-9D37-BCC5F42A579E}"/>
              </a:ext>
            </a:extLst>
          </p:cNvPr>
          <p:cNvSpPr>
            <a:spLocks noGrp="1"/>
          </p:cNvSpPr>
          <p:nvPr>
            <p:ph type="body" idx="1"/>
          </p:nvPr>
        </p:nvSpPr>
        <p:spPr/>
        <p:txBody>
          <a:bodyPr/>
          <a:lstStyle/>
          <a:p>
            <a:r>
              <a:rPr lang="en-US" dirty="0">
                <a:hlinkClick r:id="rId3"/>
              </a:rPr>
              <a:t>NIST SP 800-145, The NIST Definition of Cloud Computing</a:t>
            </a:r>
            <a:endParaRPr lang="en-US" dirty="0"/>
          </a:p>
        </p:txBody>
      </p:sp>
      <p:sp>
        <p:nvSpPr>
          <p:cNvPr id="4" name="Slide Number Placeholder 3">
            <a:extLst>
              <a:ext uri="{FF2B5EF4-FFF2-40B4-BE49-F238E27FC236}">
                <a16:creationId xmlns:a16="http://schemas.microsoft.com/office/drawing/2014/main" id="{9F5979CF-DF05-EEF4-E15A-0436728B7FE1}"/>
              </a:ext>
            </a:extLst>
          </p:cNvPr>
          <p:cNvSpPr>
            <a:spLocks noGrp="1"/>
          </p:cNvSpPr>
          <p:nvPr>
            <p:ph type="sldNum" sz="quarter" idx="5"/>
          </p:nvPr>
        </p:nvSpPr>
        <p:spPr/>
        <p:txBody>
          <a:bodyPr/>
          <a:lstStyle/>
          <a:p>
            <a:fld id="{C374629B-CA70-48E9-B55C-49E9B7374941}" type="slidenum">
              <a:rPr lang="en-US" smtClean="0"/>
              <a:t>6</a:t>
            </a:fld>
            <a:endParaRPr lang="en-US"/>
          </a:p>
        </p:txBody>
      </p:sp>
    </p:spTree>
    <p:extLst>
      <p:ext uri="{BB962C8B-B14F-4D97-AF65-F5344CB8AC3E}">
        <p14:creationId xmlns:p14="http://schemas.microsoft.com/office/powerpoint/2010/main" val="399167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Control planes and data planes - AWS Fault Isolation Boundaries</a:t>
            </a:r>
            <a:br>
              <a:rPr lang="en-US" dirty="0"/>
            </a:br>
            <a:r>
              <a:rPr lang="en-US" dirty="0">
                <a:hlinkClick r:id="rId4"/>
              </a:rPr>
              <a:t>Control plane and data plane operations - Azure Resource Manager | Microsoft Learn</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9</a:t>
            </a:fld>
            <a:endParaRPr lang="en-US"/>
          </a:p>
        </p:txBody>
      </p:sp>
    </p:spTree>
    <p:extLst>
      <p:ext uri="{BB962C8B-B14F-4D97-AF65-F5344CB8AC3E}">
        <p14:creationId xmlns:p14="http://schemas.microsoft.com/office/powerpoint/2010/main" val="39458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8D7F-0D5B-BF41-5E14-D8C72961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A7615-C3BD-1738-1AD2-EC0594D933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6FDCA0-AD3F-1142-700C-EE324F6201B1}"/>
              </a:ext>
            </a:extLst>
          </p:cNvPr>
          <p:cNvSpPr>
            <a:spLocks noGrp="1"/>
          </p:cNvSpPr>
          <p:nvPr>
            <p:ph type="body" idx="1"/>
          </p:nvPr>
        </p:nvSpPr>
        <p:spPr/>
        <p:txBody>
          <a:bodyPr/>
          <a:lstStyle/>
          <a:p>
            <a:r>
              <a:rPr lang="en-US" dirty="0"/>
              <a:t>This section revisits core IAM principles in AWS and Azure, explains how identities and roles map between the two platforms, and highlights common misconfigurations found in multi-cloud IAM setups.</a:t>
            </a:r>
          </a:p>
        </p:txBody>
      </p:sp>
      <p:sp>
        <p:nvSpPr>
          <p:cNvPr id="4" name="Slide Number Placeholder 3">
            <a:extLst>
              <a:ext uri="{FF2B5EF4-FFF2-40B4-BE49-F238E27FC236}">
                <a16:creationId xmlns:a16="http://schemas.microsoft.com/office/drawing/2014/main" id="{DDF9235B-DA04-E932-5B86-6374A3EE0B28}"/>
              </a:ext>
            </a:extLst>
          </p:cNvPr>
          <p:cNvSpPr>
            <a:spLocks noGrp="1"/>
          </p:cNvSpPr>
          <p:nvPr>
            <p:ph type="sldNum" sz="quarter" idx="5"/>
          </p:nvPr>
        </p:nvSpPr>
        <p:spPr/>
        <p:txBody>
          <a:bodyPr/>
          <a:lstStyle/>
          <a:p>
            <a:fld id="{A57FBBC0-16DE-411C-A01F-8DE1C02E4A02}" type="slidenum">
              <a:rPr lang="en-US" smtClean="0"/>
              <a:t>12</a:t>
            </a:fld>
            <a:endParaRPr lang="en-US"/>
          </a:p>
        </p:txBody>
      </p:sp>
    </p:spTree>
    <p:extLst>
      <p:ext uri="{BB962C8B-B14F-4D97-AF65-F5344CB8AC3E}">
        <p14:creationId xmlns:p14="http://schemas.microsoft.com/office/powerpoint/2010/main" val="347718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Azure built-in roles - Azure RBAC | Microsoft Learn</a:t>
            </a:r>
            <a:endParaRPr lang="en-US" dirty="0">
              <a:hlinkClick r:id="rId4"/>
            </a:endParaRPr>
          </a:p>
          <a:p>
            <a:r>
              <a:rPr lang="en-US" dirty="0">
                <a:hlinkClick r:id="rId4"/>
              </a:rPr>
              <a:t>Azure custom roles - Azure RBAC | Microsoft Learn</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17</a:t>
            </a:fld>
            <a:endParaRPr lang="en-US"/>
          </a:p>
        </p:txBody>
      </p:sp>
    </p:spTree>
    <p:extLst>
      <p:ext uri="{BB962C8B-B14F-4D97-AF65-F5344CB8AC3E}">
        <p14:creationId xmlns:p14="http://schemas.microsoft.com/office/powerpoint/2010/main" val="323426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7034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179587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028531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74966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2897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5529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3633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710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9157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6848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32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0043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4610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11/1/2025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956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3133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11/1/2025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97933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8235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40578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69605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8095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3206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59422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55913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9517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9443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9363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3894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63402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646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708265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888189"/>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17479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82316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93110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9017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317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85719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510173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2893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26617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9477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103200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761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91599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898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42749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0321671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2217378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53153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96249729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73274486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50523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hemaximumweb.blogspot.com/" TargetMode="External"/><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hyperlink" Target="https://bok.idpro.org/article/id/38/"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shorturl.fm/rn36C"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linkedin.com/in/gr33nm0nk2802"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www.wallpaperflare.com/the-simpsons-family-wallpaper-bart-simpson-cartoon-homer-simpson-wallpaper-hvgs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pxhere.com/en/photo/8829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buschmann23.de/2013/06/18/europaische-prism-heuchele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oing-flying.com/blog/docker-and-flask-are-helping-me-sleep-at-night.html" TargetMode="External"/><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BC31-7DF6-1FE7-B672-621BBC225ED3}"/>
              </a:ext>
            </a:extLst>
          </p:cNvPr>
          <p:cNvSpPr>
            <a:spLocks noGrp="1"/>
          </p:cNvSpPr>
          <p:nvPr>
            <p:ph type="ctrTitle"/>
          </p:nvPr>
        </p:nvSpPr>
        <p:spPr>
          <a:xfrm>
            <a:off x="394498" y="1853837"/>
            <a:ext cx="11403003" cy="3150325"/>
          </a:xfrm>
        </p:spPr>
        <p:txBody>
          <a:bodyPr anchor="t">
            <a:normAutofit/>
          </a:bodyPr>
          <a:lstStyle/>
          <a:p>
            <a:pPr algn="ctr"/>
            <a:r>
              <a:rPr lang="en-US" sz="6000" dirty="0">
                <a:latin typeface="Cambria" panose="02040503050406030204" pitchFamily="18" charset="0"/>
                <a:ea typeface="Cambria" panose="02040503050406030204" pitchFamily="18" charset="0"/>
              </a:rPr>
              <a:t>Breaking Boundaries: Multi-Cloud Red Teaming Through Misconfigurations</a:t>
            </a:r>
          </a:p>
        </p:txBody>
      </p:sp>
      <p:sp>
        <p:nvSpPr>
          <p:cNvPr id="3" name="Subtitle 2">
            <a:extLst>
              <a:ext uri="{FF2B5EF4-FFF2-40B4-BE49-F238E27FC236}">
                <a16:creationId xmlns:a16="http://schemas.microsoft.com/office/drawing/2014/main" id="{57CBDE9A-E35D-6E30-1899-1CE92BA4944C}"/>
              </a:ext>
            </a:extLst>
          </p:cNvPr>
          <p:cNvSpPr>
            <a:spLocks noGrp="1"/>
          </p:cNvSpPr>
          <p:nvPr>
            <p:ph type="subTitle" idx="1"/>
          </p:nvPr>
        </p:nvSpPr>
        <p:spPr>
          <a:xfrm>
            <a:off x="9285515" y="5004162"/>
            <a:ext cx="2215461" cy="419753"/>
          </a:xfrm>
        </p:spPr>
        <p:txBody>
          <a:bodyPr anchor="b">
            <a:normAutofit/>
          </a:bodyPr>
          <a:lstStyle/>
          <a:p>
            <a:r>
              <a:rPr lang="en-US" b="1" dirty="0">
                <a:latin typeface="Cambria" panose="02040503050406030204" pitchFamily="18" charset="0"/>
                <a:ea typeface="Cambria" panose="02040503050406030204" pitchFamily="18" charset="0"/>
              </a:rPr>
              <a:t>@gr33nm0nk2802</a:t>
            </a:r>
          </a:p>
        </p:txBody>
      </p:sp>
    </p:spTree>
    <p:extLst>
      <p:ext uri="{BB962C8B-B14F-4D97-AF65-F5344CB8AC3E}">
        <p14:creationId xmlns:p14="http://schemas.microsoft.com/office/powerpoint/2010/main" val="262270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9D7B-344E-B219-7641-0E31D85D2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80B08-5129-1D6E-5AEC-29BEE8885CFF}"/>
              </a:ext>
            </a:extLst>
          </p:cNvPr>
          <p:cNvSpPr>
            <a:spLocks noGrp="1"/>
          </p:cNvSpPr>
          <p:nvPr>
            <p:ph type="title"/>
          </p:nvPr>
        </p:nvSpPr>
        <p:spPr>
          <a:xfrm>
            <a:off x="429768" y="542108"/>
            <a:ext cx="11045952" cy="1036320"/>
          </a:xfrm>
        </p:spPr>
        <p:txBody>
          <a:bodyPr>
            <a:normAutofit/>
          </a:bodyPr>
          <a:lstStyle/>
          <a:p>
            <a:r>
              <a:rPr lang="en-US" sz="4800" dirty="0">
                <a:latin typeface="Cambria" panose="02040503050406030204" pitchFamily="18" charset="0"/>
                <a:ea typeface="Cambria" panose="02040503050406030204" pitchFamily="18" charset="0"/>
              </a:rPr>
              <a:t>Red Teaming 101</a:t>
            </a:r>
          </a:p>
        </p:txBody>
      </p:sp>
      <p:pic>
        <p:nvPicPr>
          <p:cNvPr id="5" name="Content Placeholder 4" descr="A baby with a very large face">
            <a:extLst>
              <a:ext uri="{FF2B5EF4-FFF2-40B4-BE49-F238E27FC236}">
                <a16:creationId xmlns:a16="http://schemas.microsoft.com/office/drawing/2014/main" id="{4216B277-5E68-A1DA-EBC8-FAF4B2802976}"/>
              </a:ext>
            </a:extLst>
          </p:cNvPr>
          <p:cNvPicPr>
            <a:picLocks noGrp="1" noChangeAspect="1"/>
          </p:cNvPicPr>
          <p:nvPr>
            <p:ph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58786" y="1654629"/>
            <a:ext cx="7674428" cy="4757057"/>
          </a:xfrm>
        </p:spPr>
      </p:pic>
    </p:spTree>
    <p:extLst>
      <p:ext uri="{BB962C8B-B14F-4D97-AF65-F5344CB8AC3E}">
        <p14:creationId xmlns:p14="http://schemas.microsoft.com/office/powerpoint/2010/main" val="235220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4864-E569-B673-60C6-5DED7D7C2BC4}"/>
              </a:ext>
            </a:extLst>
          </p:cNvPr>
          <p:cNvSpPr>
            <a:spLocks noGrp="1"/>
          </p:cNvSpPr>
          <p:nvPr>
            <p:ph type="title"/>
          </p:nvPr>
        </p:nvSpPr>
        <p:spPr>
          <a:xfrm>
            <a:off x="429768" y="561100"/>
            <a:ext cx="11045952" cy="1036320"/>
          </a:xfrm>
        </p:spPr>
        <p:txBody>
          <a:bodyPr>
            <a:normAutofit/>
          </a:bodyPr>
          <a:lstStyle/>
          <a:p>
            <a:r>
              <a:rPr lang="en-US" sz="4800" dirty="0">
                <a:latin typeface="Cambria" panose="02040503050406030204" pitchFamily="18" charset="0"/>
                <a:ea typeface="Cambria" panose="02040503050406030204" pitchFamily="18" charset="0"/>
              </a:rPr>
              <a:t>Red Teaming 101</a:t>
            </a:r>
          </a:p>
        </p:txBody>
      </p:sp>
      <p:pic>
        <p:nvPicPr>
          <p:cNvPr id="5" name="Content Placeholder 4" descr="A diagram of a diagram&#10;&#10;AI-generated content may be incorrect.">
            <a:extLst>
              <a:ext uri="{FF2B5EF4-FFF2-40B4-BE49-F238E27FC236}">
                <a16:creationId xmlns:a16="http://schemas.microsoft.com/office/drawing/2014/main" id="{96651686-F67D-21FA-6988-27A59E59C65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44195" y="1701108"/>
            <a:ext cx="10931525" cy="4077632"/>
          </a:xfrm>
        </p:spPr>
      </p:pic>
    </p:spTree>
    <p:extLst>
      <p:ext uri="{BB962C8B-B14F-4D97-AF65-F5344CB8AC3E}">
        <p14:creationId xmlns:p14="http://schemas.microsoft.com/office/powerpoint/2010/main" val="145824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a:extLst>
            <a:ext uri="{FF2B5EF4-FFF2-40B4-BE49-F238E27FC236}">
              <a16:creationId xmlns:a16="http://schemas.microsoft.com/office/drawing/2014/main" id="{747FC696-A411-F02F-C5A1-8615963FD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D7B4F-1376-782D-6CB4-73F449D2B4C1}"/>
              </a:ext>
            </a:extLst>
          </p:cNvPr>
          <p:cNvSpPr>
            <a:spLocks noGrp="1"/>
          </p:cNvSpPr>
          <p:nvPr>
            <p:ph type="title"/>
          </p:nvPr>
        </p:nvSpPr>
        <p:spPr>
          <a:xfrm>
            <a:off x="2209800" y="2928257"/>
            <a:ext cx="7772400" cy="1001485"/>
          </a:xfrm>
        </p:spPr>
        <p:txBody>
          <a:bodyPr anchor="b">
            <a:normAutofit/>
          </a:bodyPr>
          <a:lstStyle/>
          <a:p>
            <a:pPr algn="ctr"/>
            <a:r>
              <a:rPr lang="en-US" sz="6000" dirty="0">
                <a:latin typeface="Cambria" panose="02040503050406030204" pitchFamily="18" charset="0"/>
                <a:ea typeface="Cambria" panose="02040503050406030204" pitchFamily="18" charset="0"/>
              </a:rPr>
              <a:t>IAM Concepts</a:t>
            </a:r>
          </a:p>
        </p:txBody>
      </p:sp>
    </p:spTree>
    <p:extLst>
      <p:ext uri="{BB962C8B-B14F-4D97-AF65-F5344CB8AC3E}">
        <p14:creationId xmlns:p14="http://schemas.microsoft.com/office/powerpoint/2010/main" val="204486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B9D1-EF15-6DD1-3783-8C75C695C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54C89-AAC0-0E2C-16B1-43F0EF4552EB}"/>
              </a:ext>
            </a:extLst>
          </p:cNvPr>
          <p:cNvSpPr>
            <a:spLocks noGrp="1"/>
          </p:cNvSpPr>
          <p:nvPr>
            <p:ph type="title"/>
          </p:nvPr>
        </p:nvSpPr>
        <p:spPr>
          <a:xfrm>
            <a:off x="429768" y="411480"/>
            <a:ext cx="11045952" cy="1036320"/>
          </a:xfrm>
        </p:spPr>
        <p:txBody>
          <a:bodyPr>
            <a:normAutofit/>
          </a:bodyPr>
          <a:lstStyle/>
          <a:p>
            <a:r>
              <a:rPr lang="en-US" sz="4800" dirty="0">
                <a:latin typeface="Cambria" panose="02040503050406030204" pitchFamily="18" charset="0"/>
                <a:ea typeface="Cambria" panose="02040503050406030204" pitchFamily="18" charset="0"/>
              </a:rPr>
              <a:t>Identity and Access Management</a:t>
            </a:r>
          </a:p>
        </p:txBody>
      </p:sp>
      <p:sp>
        <p:nvSpPr>
          <p:cNvPr id="3" name="Content Placeholder 2">
            <a:extLst>
              <a:ext uri="{FF2B5EF4-FFF2-40B4-BE49-F238E27FC236}">
                <a16:creationId xmlns:a16="http://schemas.microsoft.com/office/drawing/2014/main" id="{95CC84BC-C848-E91A-1F40-F6020F77A62C}"/>
              </a:ext>
            </a:extLst>
          </p:cNvPr>
          <p:cNvSpPr>
            <a:spLocks noGrp="1"/>
          </p:cNvSpPr>
          <p:nvPr>
            <p:ph sz="quarter" idx="13"/>
          </p:nvPr>
        </p:nvSpPr>
        <p:spPr>
          <a:xfrm>
            <a:off x="816428" y="1447800"/>
            <a:ext cx="10537371" cy="4561113"/>
          </a:xfrm>
        </p:spPr>
        <p:txBody>
          <a:bodyPr>
            <a:noAutofit/>
          </a:bodyPr>
          <a:lstStyle/>
          <a:p>
            <a:pPr marL="0" indent="0">
              <a:buNone/>
            </a:pPr>
            <a:r>
              <a:rPr lang="en-US" b="1" dirty="0">
                <a:latin typeface="Cambria" panose="02040503050406030204" pitchFamily="18" charset="0"/>
                <a:ea typeface="Cambria" panose="02040503050406030204" pitchFamily="18" charset="0"/>
              </a:rPr>
              <a:t>Identity and Access Management (IAM)</a:t>
            </a:r>
            <a:r>
              <a:rPr lang="en-US" dirty="0">
                <a:latin typeface="Cambria" panose="02040503050406030204" pitchFamily="18" charset="0"/>
                <a:ea typeface="Cambria" panose="02040503050406030204" pitchFamily="18" charset="0"/>
              </a:rPr>
              <a:t> is the control plane that defines </a:t>
            </a:r>
            <a:r>
              <a:rPr lang="en-US" b="1" dirty="0">
                <a:latin typeface="Cambria" panose="02040503050406030204" pitchFamily="18" charset="0"/>
                <a:ea typeface="Cambria" panose="02040503050406030204" pitchFamily="18" charset="0"/>
              </a:rPr>
              <a:t>who</a:t>
            </a:r>
            <a:r>
              <a:rPr lang="en-US" dirty="0">
                <a:latin typeface="Cambria" panose="02040503050406030204" pitchFamily="18" charset="0"/>
                <a:ea typeface="Cambria" panose="02040503050406030204" pitchFamily="18" charset="0"/>
              </a:rPr>
              <a:t> can perform </a:t>
            </a:r>
            <a:r>
              <a:rPr lang="en-US" b="1" dirty="0">
                <a:latin typeface="Cambria" panose="02040503050406030204" pitchFamily="18" charset="0"/>
                <a:ea typeface="Cambria" panose="02040503050406030204" pitchFamily="18" charset="0"/>
              </a:rPr>
              <a:t>what</a:t>
            </a:r>
            <a:r>
              <a:rPr lang="en-US" dirty="0">
                <a:latin typeface="Cambria" panose="02040503050406030204" pitchFamily="18" charset="0"/>
                <a:ea typeface="Cambria" panose="02040503050406030204" pitchFamily="18" charset="0"/>
              </a:rPr>
              <a:t> actions on </a:t>
            </a:r>
            <a:r>
              <a:rPr lang="en-US" b="1" dirty="0">
                <a:latin typeface="Cambria" panose="02040503050406030204" pitchFamily="18" charset="0"/>
                <a:ea typeface="Cambria" panose="02040503050406030204" pitchFamily="18" charset="0"/>
              </a:rPr>
              <a:t>which resources(where)</a:t>
            </a:r>
            <a:r>
              <a:rPr lang="en-US" dirty="0">
                <a:latin typeface="Cambria" panose="02040503050406030204" pitchFamily="18" charset="0"/>
                <a:ea typeface="Cambria" panose="02040503050406030204" pitchFamily="18" charset="0"/>
              </a:rPr>
              <a:t>, under </a:t>
            </a:r>
            <a:r>
              <a:rPr lang="en-US" b="1" dirty="0">
                <a:latin typeface="Cambria" panose="02040503050406030204" pitchFamily="18" charset="0"/>
                <a:ea typeface="Cambria" panose="02040503050406030204" pitchFamily="18" charset="0"/>
              </a:rPr>
              <a:t>what conditions</a:t>
            </a:r>
            <a:r>
              <a:rPr lang="en-US" dirty="0">
                <a:latin typeface="Cambria" panose="02040503050406030204" pitchFamily="18" charset="0"/>
                <a:ea typeface="Cambria" panose="02040503050406030204" pitchFamily="18" charset="0"/>
              </a:rPr>
              <a:t>, and for </a:t>
            </a:r>
            <a:r>
              <a:rPr lang="en-US" b="1" dirty="0">
                <a:latin typeface="Cambria" panose="02040503050406030204" pitchFamily="18" charset="0"/>
                <a:ea typeface="Cambria" panose="02040503050406030204" pitchFamily="18" charset="0"/>
              </a:rPr>
              <a:t>how long</a:t>
            </a:r>
            <a:r>
              <a:rPr lang="en-US" dirty="0">
                <a:latin typeface="Cambria" panose="02040503050406030204" pitchFamily="18" charset="0"/>
                <a:ea typeface="Cambria" panose="02040503050406030204" pitchFamily="18" charset="0"/>
              </a:rPr>
              <a:t> using policies evaluated by the providers control plane.</a:t>
            </a:r>
          </a:p>
          <a:p>
            <a:pPr marL="0" indent="0">
              <a:buNone/>
            </a:pPr>
            <a:r>
              <a:rPr lang="en-US" dirty="0">
                <a:latin typeface="Cambria" panose="02040503050406030204" pitchFamily="18" charset="0"/>
                <a:ea typeface="Cambria" panose="02040503050406030204" pitchFamily="18" charset="0"/>
              </a:rPr>
              <a:t>Everything in cloud IAM is </a:t>
            </a:r>
            <a:r>
              <a:rPr lang="en-US" i="1" dirty="0">
                <a:latin typeface="Cambria" panose="02040503050406030204" pitchFamily="18" charset="0"/>
                <a:ea typeface="Cambria" panose="02040503050406030204" pitchFamily="18" charset="0"/>
              </a:rPr>
              <a:t>“</a:t>
            </a:r>
            <a:r>
              <a:rPr lang="en-US" b="1" i="1" dirty="0">
                <a:latin typeface="Cambria" panose="02040503050406030204" pitchFamily="18" charset="0"/>
                <a:ea typeface="Cambria" panose="02040503050406030204" pitchFamily="18" charset="0"/>
              </a:rPr>
              <a:t>Who → What → Where → When → How</a:t>
            </a:r>
            <a:r>
              <a:rPr lang="en-US" i="1"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Identity and Access Management (IAM)</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Identity/Principal (Who)</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Authenticate</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Authorization (Policy) (What)</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Resource (Where)</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Condition (When)</a:t>
            </a:r>
          </a:p>
          <a:p>
            <a:pPr marL="0" indent="0">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2284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74F4-00EE-0232-F181-6C5CDFFB290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AWS</a:t>
            </a:r>
          </a:p>
        </p:txBody>
      </p:sp>
      <p:pic>
        <p:nvPicPr>
          <p:cNvPr id="5" name="Content Placeholder 4" descr="A diagram of a policy&#10;&#10;AI-generated content may be incorrect.">
            <a:extLst>
              <a:ext uri="{FF2B5EF4-FFF2-40B4-BE49-F238E27FC236}">
                <a16:creationId xmlns:a16="http://schemas.microsoft.com/office/drawing/2014/main" id="{2B549409-48BB-A481-9383-286225621F2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84714" y="1302952"/>
            <a:ext cx="6585857" cy="4986953"/>
          </a:xfrm>
        </p:spPr>
      </p:pic>
    </p:spTree>
    <p:extLst>
      <p:ext uri="{BB962C8B-B14F-4D97-AF65-F5344CB8AC3E}">
        <p14:creationId xmlns:p14="http://schemas.microsoft.com/office/powerpoint/2010/main" val="69292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D3CC3-6865-762C-8DEB-31615F5EF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F70AF-E0C4-051C-58ED-CA902C104E4B}"/>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AWS</a:t>
            </a:r>
          </a:p>
        </p:txBody>
      </p:sp>
      <p:pic>
        <p:nvPicPr>
          <p:cNvPr id="9" name="Picture 8">
            <a:extLst>
              <a:ext uri="{FF2B5EF4-FFF2-40B4-BE49-F238E27FC236}">
                <a16:creationId xmlns:a16="http://schemas.microsoft.com/office/drawing/2014/main" id="{E5F0B136-A53C-19FE-6EB7-6E904B298A20}"/>
              </a:ext>
            </a:extLst>
          </p:cNvPr>
          <p:cNvPicPr>
            <a:picLocks noChangeAspect="1"/>
          </p:cNvPicPr>
          <p:nvPr/>
        </p:nvPicPr>
        <p:blipFill>
          <a:blip r:embed="rId2"/>
          <a:srcRect l="189" r="35938"/>
          <a:stretch>
            <a:fillRect/>
          </a:stretch>
        </p:blipFill>
        <p:spPr>
          <a:xfrm>
            <a:off x="1829768" y="1480457"/>
            <a:ext cx="8435362" cy="4728240"/>
          </a:xfrm>
          <a:prstGeom prst="rect">
            <a:avLst/>
          </a:prstGeom>
        </p:spPr>
      </p:pic>
    </p:spTree>
    <p:extLst>
      <p:ext uri="{BB962C8B-B14F-4D97-AF65-F5344CB8AC3E}">
        <p14:creationId xmlns:p14="http://schemas.microsoft.com/office/powerpoint/2010/main" val="29542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0DC-6938-66EB-4A90-0C8EB1ED6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A48A8-B60E-EABD-26A0-ED38484100AF}"/>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Azure</a:t>
            </a:r>
          </a:p>
        </p:txBody>
      </p:sp>
      <p:pic>
        <p:nvPicPr>
          <p:cNvPr id="5" name="Picture 4" descr="A diagram of a company&#10;&#10;AI-generated content may be incorrect.">
            <a:extLst>
              <a:ext uri="{FF2B5EF4-FFF2-40B4-BE49-F238E27FC236}">
                <a16:creationId xmlns:a16="http://schemas.microsoft.com/office/drawing/2014/main" id="{7F84C593-7629-DD33-8448-C0239BF9E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890" y="1318726"/>
            <a:ext cx="7141708" cy="4830919"/>
          </a:xfrm>
          <a:prstGeom prst="rect">
            <a:avLst/>
          </a:prstGeom>
        </p:spPr>
      </p:pic>
      <p:cxnSp>
        <p:nvCxnSpPr>
          <p:cNvPr id="7" name="Straight Arrow Connector 6">
            <a:extLst>
              <a:ext uri="{FF2B5EF4-FFF2-40B4-BE49-F238E27FC236}">
                <a16:creationId xmlns:a16="http://schemas.microsoft.com/office/drawing/2014/main" id="{5D3031AD-6E7E-5857-C8DD-64729641A40B}"/>
              </a:ext>
            </a:extLst>
          </p:cNvPr>
          <p:cNvCxnSpPr>
            <a:cxnSpLocks/>
          </p:cNvCxnSpPr>
          <p:nvPr/>
        </p:nvCxnSpPr>
        <p:spPr>
          <a:xfrm>
            <a:off x="10462598" y="2743200"/>
            <a:ext cx="0" cy="2938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9CCACF-8842-FFC9-1B19-F26393D76181}"/>
              </a:ext>
            </a:extLst>
          </p:cNvPr>
          <p:cNvSpPr txBox="1"/>
          <p:nvPr/>
        </p:nvSpPr>
        <p:spPr>
          <a:xfrm>
            <a:off x="9618956" y="2004536"/>
            <a:ext cx="1687285" cy="738664"/>
          </a:xfrm>
          <a:prstGeom prst="rect">
            <a:avLst/>
          </a:prstGeom>
          <a:noFill/>
        </p:spPr>
        <p:txBody>
          <a:bodyPr wrap="square" rtlCol="0">
            <a:spAutoFit/>
          </a:bodyPr>
          <a:lstStyle/>
          <a:p>
            <a:pPr algn="ctr"/>
            <a:r>
              <a:rPr lang="en-US" sz="1400" dirty="0"/>
              <a:t>Permissions are inherited from top to bottom</a:t>
            </a:r>
          </a:p>
        </p:txBody>
      </p:sp>
    </p:spTree>
    <p:extLst>
      <p:ext uri="{BB962C8B-B14F-4D97-AF65-F5344CB8AC3E}">
        <p14:creationId xmlns:p14="http://schemas.microsoft.com/office/powerpoint/2010/main" val="140012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5837E-862B-17DD-2CFF-131899835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5D0AB-F522-3A44-2765-2B1504F4398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Azure</a:t>
            </a:r>
          </a:p>
        </p:txBody>
      </p:sp>
      <p:pic>
        <p:nvPicPr>
          <p:cNvPr id="4" name="Picture 3">
            <a:extLst>
              <a:ext uri="{FF2B5EF4-FFF2-40B4-BE49-F238E27FC236}">
                <a16:creationId xmlns:a16="http://schemas.microsoft.com/office/drawing/2014/main" id="{ADA28732-DF9C-EEDC-0CCA-BBF1D7EAD57E}"/>
              </a:ext>
            </a:extLst>
          </p:cNvPr>
          <p:cNvPicPr>
            <a:picLocks noChangeAspect="1"/>
          </p:cNvPicPr>
          <p:nvPr/>
        </p:nvPicPr>
        <p:blipFill>
          <a:blip r:embed="rId3"/>
          <a:stretch>
            <a:fillRect/>
          </a:stretch>
        </p:blipFill>
        <p:spPr>
          <a:xfrm>
            <a:off x="2797603" y="1284514"/>
            <a:ext cx="6310282" cy="4971738"/>
          </a:xfrm>
          <a:prstGeom prst="rect">
            <a:avLst/>
          </a:prstGeom>
        </p:spPr>
      </p:pic>
    </p:spTree>
    <p:extLst>
      <p:ext uri="{BB962C8B-B14F-4D97-AF65-F5344CB8AC3E}">
        <p14:creationId xmlns:p14="http://schemas.microsoft.com/office/powerpoint/2010/main" val="77593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3B87-D5FE-8187-FF26-0138AE6DD28A}"/>
              </a:ext>
            </a:extLst>
          </p:cNvPr>
          <p:cNvSpPr>
            <a:spLocks noGrp="1"/>
          </p:cNvSpPr>
          <p:nvPr>
            <p:ph type="title"/>
          </p:nvPr>
        </p:nvSpPr>
        <p:spPr>
          <a:xfrm>
            <a:off x="7620000" y="603504"/>
            <a:ext cx="3906665" cy="735439"/>
          </a:xfrm>
        </p:spPr>
        <p:txBody>
          <a:bodyPr vert="horz" lIns="91440" tIns="45720" rIns="91440" bIns="45720" rtlCol="0" anchor="b">
            <a:normAutofit/>
          </a:bodyPr>
          <a:lstStyle/>
          <a:p>
            <a:r>
              <a:rPr lang="en-US" sz="2200" b="0" kern="1200" dirty="0">
                <a:latin typeface="Cambria" panose="02040503050406030204" pitchFamily="18" charset="0"/>
                <a:ea typeface="Cambria" panose="02040503050406030204" pitchFamily="18" charset="0"/>
              </a:rPr>
              <a:t>Common Misconfigurations in Multi-Cloud IAM Setups</a:t>
            </a:r>
          </a:p>
        </p:txBody>
      </p:sp>
      <p:sp>
        <p:nvSpPr>
          <p:cNvPr id="5" name="TextBox 4">
            <a:extLst>
              <a:ext uri="{FF2B5EF4-FFF2-40B4-BE49-F238E27FC236}">
                <a16:creationId xmlns:a16="http://schemas.microsoft.com/office/drawing/2014/main" id="{2698A802-2AF4-4BBE-82CA-3E96D33925E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20000" y="1503970"/>
            <a:ext cx="4037293" cy="4750526"/>
          </a:xfrm>
          <a:prstGeom prst="rect">
            <a:avLst/>
          </a:prstGeom>
        </p:spPr>
        <p:txBody>
          <a:bodyPr>
            <a:noAutofit/>
          </a:bodyPr>
          <a:lstStyle/>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Overly Permissive Roles</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Roles with excessive permissions increase the risk of unauthorized access and potential data breaches.</a:t>
            </a:r>
          </a:p>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Improper Trust Relationships</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Incorrectly configured trust relationships can allow unintended entities to access sensitive cloud resources.</a:t>
            </a:r>
          </a:p>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Inconsistent Policy Management</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Discrepancies in policies across clouds create gaps that attackers can exploit for unauthorized access.</a:t>
            </a:r>
          </a:p>
        </p:txBody>
      </p:sp>
      <p:pic>
        <p:nvPicPr>
          <p:cNvPr id="8" name="Picture Placeholder 7" descr="A lock on a circuit board&#10;&#10;AI-generated content may be incorrect.">
            <a:extLst>
              <a:ext uri="{FF2B5EF4-FFF2-40B4-BE49-F238E27FC236}">
                <a16:creationId xmlns:a16="http://schemas.microsoft.com/office/drawing/2014/main" id="{FA309765-1048-80E0-02EC-4280A02DCD2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133" r="24133"/>
          <a:stretch>
            <a:fillRect/>
          </a:stretch>
        </p:blipFill>
        <p:spPr>
          <a:xfrm>
            <a:off x="469392" y="498021"/>
            <a:ext cx="6845808" cy="5861957"/>
          </a:xfrm>
        </p:spPr>
      </p:pic>
    </p:spTree>
    <p:extLst>
      <p:ext uri="{BB962C8B-B14F-4D97-AF65-F5344CB8AC3E}">
        <p14:creationId xmlns:p14="http://schemas.microsoft.com/office/powerpoint/2010/main" val="16883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0750-2230-BBEA-0B78-4CEA20BBB76E}"/>
              </a:ext>
            </a:extLst>
          </p:cNvPr>
          <p:cNvSpPr>
            <a:spLocks noGrp="1"/>
          </p:cNvSpPr>
          <p:nvPr>
            <p:ph type="title"/>
          </p:nvPr>
        </p:nvSpPr>
        <p:spPr>
          <a:xfrm>
            <a:off x="557783" y="2907520"/>
            <a:ext cx="11076433" cy="1042960"/>
          </a:xfrm>
        </p:spPr>
        <p:txBody>
          <a:bodyPr anchor="b">
            <a:normAutofit/>
          </a:bodyPr>
          <a:lstStyle/>
          <a:p>
            <a:pPr algn="ctr"/>
            <a:r>
              <a:rPr lang="en-US" sz="6000" dirty="0">
                <a:latin typeface="Cambria" panose="02040503050406030204" pitchFamily="18" charset="0"/>
                <a:ea typeface="Cambria" panose="02040503050406030204" pitchFamily="18" charset="0"/>
              </a:rPr>
              <a:t>Cloud-Red-Labs</a:t>
            </a:r>
          </a:p>
        </p:txBody>
      </p:sp>
    </p:spTree>
    <p:extLst>
      <p:ext uri="{BB962C8B-B14F-4D97-AF65-F5344CB8AC3E}">
        <p14:creationId xmlns:p14="http://schemas.microsoft.com/office/powerpoint/2010/main" val="353947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E1B6-7D69-F89F-4500-A86728443DCE}"/>
              </a:ext>
            </a:extLst>
          </p:cNvPr>
          <p:cNvSpPr>
            <a:spLocks noGrp="1"/>
          </p:cNvSpPr>
          <p:nvPr>
            <p:ph type="title"/>
          </p:nvPr>
        </p:nvSpPr>
        <p:spPr>
          <a:xfrm>
            <a:off x="429768" y="576072"/>
            <a:ext cx="11045952" cy="981891"/>
          </a:xfrm>
        </p:spPr>
        <p:txBody>
          <a:bodyPr anchor="t">
            <a:normAutofit/>
          </a:bodyPr>
          <a:lstStyle/>
          <a:p>
            <a:r>
              <a:rPr lang="en-US" sz="4800" dirty="0">
                <a:latin typeface="Cambria" panose="02040503050406030204" pitchFamily="18" charset="0"/>
                <a:ea typeface="Cambria" panose="02040503050406030204" pitchFamily="18" charset="0"/>
              </a:rPr>
              <a:t>Cloud Red Teaming Agenda</a:t>
            </a:r>
          </a:p>
        </p:txBody>
      </p:sp>
      <p:sp>
        <p:nvSpPr>
          <p:cNvPr id="3" name="Content Placeholder 2">
            <a:extLst>
              <a:ext uri="{FF2B5EF4-FFF2-40B4-BE49-F238E27FC236}">
                <a16:creationId xmlns:a16="http://schemas.microsoft.com/office/drawing/2014/main" id="{D6303BD6-82E9-0A4A-CB2C-7E832AB08F6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749807" y="1835332"/>
            <a:ext cx="9820222" cy="3858768"/>
          </a:xfrm>
        </p:spPr>
        <p:txBody>
          <a:bodyPr>
            <a:normAutofit/>
          </a:bodyPr>
          <a:lstStyle/>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Cloud 101 </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Red Teaming 101</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IAM Concepts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Cloud-Red-Labs Overview and Lab Safety. </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Azure Attack Flow and Practical Demonstrations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AWS Attack Flow and Hands-On Demonstrations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Detection and Mitigation Strategies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Q&amp;A Preparation</a:t>
            </a:r>
          </a:p>
        </p:txBody>
      </p:sp>
    </p:spTree>
    <p:extLst>
      <p:ext uri="{BB962C8B-B14F-4D97-AF65-F5344CB8AC3E}">
        <p14:creationId xmlns:p14="http://schemas.microsoft.com/office/powerpoint/2010/main" val="300164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3434-1DB5-F2A7-B524-ABE1E829A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82E37-3FE9-9127-942B-1E3360506B6D}"/>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Cloud Red Labs</a:t>
            </a:r>
          </a:p>
        </p:txBody>
      </p:sp>
      <p:pic>
        <p:nvPicPr>
          <p:cNvPr id="2050" name="Picture 2" descr="logo">
            <a:extLst>
              <a:ext uri="{FF2B5EF4-FFF2-40B4-BE49-F238E27FC236}">
                <a16:creationId xmlns:a16="http://schemas.microsoft.com/office/drawing/2014/main" id="{2EEFBF84-65BE-2393-256A-9BB3BDE3D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2" y="1426029"/>
            <a:ext cx="6467475" cy="4714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118310-6FA0-0159-AE0F-5D4ECDA97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210" y="1426028"/>
            <a:ext cx="4714876" cy="47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5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97A4-65FE-F529-DCAF-AFF188321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75AC4-E5E0-CABB-B40A-DAAA5A19CCE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Reference Document</a:t>
            </a:r>
          </a:p>
        </p:txBody>
      </p:sp>
      <p:sp>
        <p:nvSpPr>
          <p:cNvPr id="3" name="TextBox 2">
            <a:extLst>
              <a:ext uri="{FF2B5EF4-FFF2-40B4-BE49-F238E27FC236}">
                <a16:creationId xmlns:a16="http://schemas.microsoft.com/office/drawing/2014/main" id="{8DE956EA-0391-E94B-3E2B-49D65B304B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algn="ctr">
              <a:lnSpc>
                <a:spcPct val="90000"/>
              </a:lnSpc>
              <a:spcBef>
                <a:spcPts val="2500"/>
              </a:spcBef>
              <a:spcAft>
                <a:spcPts val="600"/>
              </a:spcAft>
            </a:pPr>
            <a:r>
              <a:rPr lang="en-US" dirty="0">
                <a:latin typeface="Cambria" panose="02040503050406030204" pitchFamily="18" charset="0"/>
                <a:ea typeface="Cambria" panose="02040503050406030204" pitchFamily="18" charset="0"/>
              </a:rPr>
              <a:t>Please scan the below to access the application details or navigate to </a:t>
            </a:r>
            <a:r>
              <a:rPr lang="en-US" dirty="0">
                <a:latin typeface="Cambria" panose="02040503050406030204" pitchFamily="18" charset="0"/>
                <a:ea typeface="Cambria" panose="02040503050406030204" pitchFamily="18" charset="0"/>
                <a:hlinkClick r:id="rId3"/>
              </a:rPr>
              <a:t>https://shorturl.fm/rn36C</a:t>
            </a:r>
            <a:endParaRPr lang="en-US" dirty="0">
              <a:latin typeface="Cambria" panose="02040503050406030204" pitchFamily="18" charset="0"/>
              <a:ea typeface="Cambria" panose="02040503050406030204" pitchFamily="18" charset="0"/>
            </a:endParaRPr>
          </a:p>
        </p:txBody>
      </p:sp>
      <p:pic>
        <p:nvPicPr>
          <p:cNvPr id="3076" name="Picture 4">
            <a:extLst>
              <a:ext uri="{FF2B5EF4-FFF2-40B4-BE49-F238E27FC236}">
                <a16:creationId xmlns:a16="http://schemas.microsoft.com/office/drawing/2014/main" id="{979AC7F9-437C-F31B-EFFF-E723ED862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95" t="7866" r="8095" b="7866"/>
          <a:stretch>
            <a:fillRect/>
          </a:stretch>
        </p:blipFill>
        <p:spPr bwMode="auto">
          <a:xfrm>
            <a:off x="3811166" y="1851925"/>
            <a:ext cx="4569667" cy="459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5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D3B7-4769-458F-97C4-F086DD700EE3}"/>
              </a:ext>
            </a:extLst>
          </p:cNvPr>
          <p:cNvSpPr>
            <a:spLocks noGrp="1"/>
          </p:cNvSpPr>
          <p:nvPr>
            <p:ph type="title"/>
          </p:nvPr>
        </p:nvSpPr>
        <p:spPr>
          <a:xfrm>
            <a:off x="753727" y="2912636"/>
            <a:ext cx="10684546" cy="1032727"/>
          </a:xfrm>
        </p:spPr>
        <p:txBody>
          <a:bodyPr anchor="b">
            <a:normAutofit/>
          </a:bodyPr>
          <a:lstStyle/>
          <a:p>
            <a:pPr algn="ctr"/>
            <a:r>
              <a:rPr lang="en-US" sz="6000" dirty="0">
                <a:latin typeface="Cambria" panose="02040503050406030204" pitchFamily="18" charset="0"/>
                <a:ea typeface="Cambria" panose="02040503050406030204" pitchFamily="18" charset="0"/>
              </a:rPr>
              <a:t>Azure Attack Path</a:t>
            </a:r>
          </a:p>
        </p:txBody>
      </p:sp>
    </p:spTree>
    <p:extLst>
      <p:ext uri="{BB962C8B-B14F-4D97-AF65-F5344CB8AC3E}">
        <p14:creationId xmlns:p14="http://schemas.microsoft.com/office/powerpoint/2010/main" val="139765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1B9D7-8787-977C-1515-0379E66B4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84608-4F4D-2ED2-90D6-6AD2D56EE45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11666076-E033-73FD-F771-E5DB0B94ED3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Phishing for Users in the Tenant.</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Exposed secrets.</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Remote Code Execution by exploitation of Public Facing Infrastructure. </a:t>
            </a:r>
          </a:p>
          <a:p>
            <a:pPr>
              <a:lnSpc>
                <a:spcPct val="90000"/>
              </a:lnSpc>
              <a:spcBef>
                <a:spcPts val="2500"/>
              </a:spcBef>
              <a:spcAft>
                <a:spcPts val="600"/>
              </a:spcAft>
            </a:pPr>
            <a:r>
              <a:rPr lang="en-US" sz="2000" i="1" dirty="0">
                <a:latin typeface="Cambria" panose="02040503050406030204" pitchFamily="18" charset="0"/>
                <a:ea typeface="Cambria" panose="02040503050406030204" pitchFamily="18" charset="0"/>
              </a:rPr>
              <a:t>N.B: In this case we will exploit SSTI on an application.</a:t>
            </a:r>
          </a:p>
        </p:txBody>
      </p:sp>
    </p:spTree>
    <p:extLst>
      <p:ext uri="{BB962C8B-B14F-4D97-AF65-F5344CB8AC3E}">
        <p14:creationId xmlns:p14="http://schemas.microsoft.com/office/powerpoint/2010/main" val="3634665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2DF4-C349-E6D8-7B4C-7213D48E2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B9E4D-646E-0470-B930-2337DD747F4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Internal Recon</a:t>
            </a:r>
          </a:p>
        </p:txBody>
      </p:sp>
      <p:sp>
        <p:nvSpPr>
          <p:cNvPr id="3" name="TextBox 2">
            <a:extLst>
              <a:ext uri="{FF2B5EF4-FFF2-40B4-BE49-F238E27FC236}">
                <a16:creationId xmlns:a16="http://schemas.microsoft.com/office/drawing/2014/main" id="{8B773D4E-E1B3-FE9F-634A-A6DB612582E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Managed Identity token, we can try to enumerate for resources under our given subscription.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Look around for common services like Compute, Secret Management and Storage services.</a:t>
            </a:r>
          </a:p>
        </p:txBody>
      </p:sp>
    </p:spTree>
    <p:extLst>
      <p:ext uri="{BB962C8B-B14F-4D97-AF65-F5344CB8AC3E}">
        <p14:creationId xmlns:p14="http://schemas.microsoft.com/office/powerpoint/2010/main" val="2589573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A25A-C2C7-2373-913E-024033279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D9D24-6E3C-7EF4-B2F2-FAC0B9DD54C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Lateral Movement</a:t>
            </a:r>
          </a:p>
        </p:txBody>
      </p:sp>
      <p:sp>
        <p:nvSpPr>
          <p:cNvPr id="3" name="TextBox 2">
            <a:extLst>
              <a:ext uri="{FF2B5EF4-FFF2-40B4-BE49-F238E27FC236}">
                <a16:creationId xmlns:a16="http://schemas.microsoft.com/office/drawing/2014/main" id="{37970902-B6E0-09F0-C9FD-871A1B4DAD0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SSTI, and the correct resource get the Key Vault token.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Key Vault token try to fetch sensitive data from the Key Vault.</a:t>
            </a:r>
          </a:p>
        </p:txBody>
      </p:sp>
    </p:spTree>
    <p:extLst>
      <p:ext uri="{BB962C8B-B14F-4D97-AF65-F5344CB8AC3E}">
        <p14:creationId xmlns:p14="http://schemas.microsoft.com/office/powerpoint/2010/main" val="272906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0E6E-E0DB-D37D-D030-7AB08873D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3A1A8-888C-CAAE-FD30-D15092C65218}"/>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Data Exfiltration</a:t>
            </a:r>
          </a:p>
        </p:txBody>
      </p:sp>
      <p:sp>
        <p:nvSpPr>
          <p:cNvPr id="3" name="TextBox 2">
            <a:extLst>
              <a:ext uri="{FF2B5EF4-FFF2-40B4-BE49-F238E27FC236}">
                <a16:creationId xmlns:a16="http://schemas.microsoft.com/office/drawing/2014/main" id="{D0CE2163-F6D4-A05F-7990-36651CC972F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SAS URL recovered from the Key Vault try to enumerate for other sensitive files.</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files try to gain persistence backdoor to the environment.</a:t>
            </a:r>
          </a:p>
        </p:txBody>
      </p:sp>
    </p:spTree>
    <p:extLst>
      <p:ext uri="{BB962C8B-B14F-4D97-AF65-F5344CB8AC3E}">
        <p14:creationId xmlns:p14="http://schemas.microsoft.com/office/powerpoint/2010/main" val="38110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8F1AB-3781-6528-5B42-5D563C5F1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B170A-8D5C-F097-7D26-CB64C288EDF7}"/>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Privilege Escalation</a:t>
            </a:r>
          </a:p>
        </p:txBody>
      </p:sp>
      <p:sp>
        <p:nvSpPr>
          <p:cNvPr id="3" name="TextBox 2">
            <a:extLst>
              <a:ext uri="{FF2B5EF4-FFF2-40B4-BE49-F238E27FC236}">
                <a16:creationId xmlns:a16="http://schemas.microsoft.com/office/drawing/2014/main" id="{A92F8D6F-3969-591B-4E11-57BA06B3B7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a:lnSpc>
                <a:spcPct val="90000"/>
              </a:lnSpc>
              <a:spcBef>
                <a:spcPts val="2500"/>
              </a:spcBef>
              <a:spcAft>
                <a:spcPts val="600"/>
              </a:spcAft>
            </a:pPr>
            <a:r>
              <a:rPr lang="en-US" sz="2000" dirty="0">
                <a:latin typeface="Cambria" panose="02040503050406030204" pitchFamily="18" charset="0"/>
                <a:ea typeface="Cambria" panose="02040503050406030204" pitchFamily="18" charset="0"/>
              </a:rPr>
              <a:t>Q. What attack vectors are possible once we compromise the </a:t>
            </a:r>
            <a:r>
              <a:rPr lang="en-US" sz="2000" b="1" dirty="0">
                <a:latin typeface="Cambria" panose="02040503050406030204" pitchFamily="18" charset="0"/>
                <a:ea typeface="Cambria" panose="02040503050406030204" pitchFamily="18" charset="0"/>
              </a:rPr>
              <a:t>bkpuser</a:t>
            </a:r>
            <a:r>
              <a:rPr lang="en-US" sz="20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931482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BCE-7040-4914-901C-363BD95E968F}"/>
              </a:ext>
            </a:extLst>
          </p:cNvPr>
          <p:cNvSpPr>
            <a:spLocks noGrp="1"/>
          </p:cNvSpPr>
          <p:nvPr>
            <p:ph type="title"/>
          </p:nvPr>
        </p:nvSpPr>
        <p:spPr>
          <a:xfrm>
            <a:off x="606769" y="2834422"/>
            <a:ext cx="10978462" cy="1189155"/>
          </a:xfrm>
        </p:spPr>
        <p:txBody>
          <a:bodyPr anchor="b">
            <a:normAutofit/>
          </a:bodyPr>
          <a:lstStyle/>
          <a:p>
            <a:pPr algn="ctr"/>
            <a:r>
              <a:rPr lang="en-US" sz="6000" dirty="0">
                <a:latin typeface="Cambria" panose="02040503050406030204" pitchFamily="18" charset="0"/>
                <a:ea typeface="Cambria" panose="02040503050406030204" pitchFamily="18" charset="0"/>
              </a:rPr>
              <a:t>AWS Attack Path</a:t>
            </a:r>
          </a:p>
        </p:txBody>
      </p:sp>
    </p:spTree>
    <p:extLst>
      <p:ext uri="{BB962C8B-B14F-4D97-AF65-F5344CB8AC3E}">
        <p14:creationId xmlns:p14="http://schemas.microsoft.com/office/powerpoint/2010/main" val="61300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4C5C4-29E4-388A-9173-8B7A20957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E7016-39B9-097E-F483-3DC4F7A76484}"/>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B75DE85B-39F6-D81D-C73F-2B43E3555D8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Phishing for Users in the Cloud.</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Exposed secrets.</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Remote Code Execution by exploitation of Lambda Function. </a:t>
            </a:r>
          </a:p>
          <a:p>
            <a:pPr>
              <a:lnSpc>
                <a:spcPct val="90000"/>
              </a:lnSpc>
              <a:spcBef>
                <a:spcPts val="2500"/>
              </a:spcBef>
              <a:spcAft>
                <a:spcPts val="600"/>
              </a:spcAft>
            </a:pPr>
            <a:r>
              <a:rPr lang="en-US" sz="2000" i="1" dirty="0">
                <a:latin typeface="Cambria" panose="02040503050406030204" pitchFamily="18" charset="0"/>
                <a:ea typeface="Cambria" panose="02040503050406030204" pitchFamily="18" charset="0"/>
              </a:rPr>
              <a:t>N.B: In this case we will exploit command execution on an application.</a:t>
            </a:r>
          </a:p>
        </p:txBody>
      </p:sp>
    </p:spTree>
    <p:extLst>
      <p:ext uri="{BB962C8B-B14F-4D97-AF65-F5344CB8AC3E}">
        <p14:creationId xmlns:p14="http://schemas.microsoft.com/office/powerpoint/2010/main" val="382662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A983B-8CBF-7BA0-8599-35F4A7CA2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1C4C-4BDE-2D74-0605-7842E024019D}"/>
              </a:ext>
            </a:extLst>
          </p:cNvPr>
          <p:cNvSpPr>
            <a:spLocks noGrp="1"/>
          </p:cNvSpPr>
          <p:nvPr>
            <p:ph type="title"/>
          </p:nvPr>
        </p:nvSpPr>
        <p:spPr>
          <a:xfrm>
            <a:off x="429768" y="576072"/>
            <a:ext cx="11045952" cy="981891"/>
          </a:xfrm>
        </p:spPr>
        <p:txBody>
          <a:bodyPr anchor="t">
            <a:normAutofit/>
          </a:bodyPr>
          <a:lstStyle/>
          <a:p>
            <a:r>
              <a:rPr lang="en-US" sz="4800" dirty="0">
                <a:latin typeface="Cambria" panose="02040503050406030204" pitchFamily="18" charset="0"/>
                <a:ea typeface="Cambria" panose="02040503050406030204" pitchFamily="18" charset="0"/>
              </a:rPr>
              <a:t># aws sts get-caller-identity</a:t>
            </a:r>
          </a:p>
        </p:txBody>
      </p:sp>
      <p:sp>
        <p:nvSpPr>
          <p:cNvPr id="3" name="Content Placeholder 2">
            <a:extLst>
              <a:ext uri="{FF2B5EF4-FFF2-40B4-BE49-F238E27FC236}">
                <a16:creationId xmlns:a16="http://schemas.microsoft.com/office/drawing/2014/main" id="{3C0EC053-7140-C8A5-0B0C-7EA396088EAB}"/>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143000" y="2503715"/>
            <a:ext cx="5997703" cy="2277291"/>
          </a:xfrm>
        </p:spPr>
        <p:txBody>
          <a:bodyPr>
            <a:noAutofit/>
          </a:bodyPr>
          <a:lstStyle/>
          <a:p>
            <a:pPr marL="0" indent="0">
              <a:lnSpc>
                <a:spcPct val="110000"/>
              </a:lnSpc>
              <a:buNone/>
            </a:pPr>
            <a:r>
              <a:rPr lang="en-US" b="1" dirty="0">
                <a:latin typeface="Cambria" panose="02040503050406030204" pitchFamily="18" charset="0"/>
                <a:ea typeface="Cambria" panose="02040503050406030204" pitchFamily="18" charset="0"/>
              </a:rPr>
              <a:t>Syed Modassir Ali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a.k.a</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@gr33nm0nk2802</a:t>
            </a:r>
          </a:p>
          <a:p>
            <a:pPr marL="0" indent="0">
              <a:lnSpc>
                <a:spcPct val="110000"/>
              </a:lnSpc>
              <a:buNone/>
            </a:pPr>
            <a:r>
              <a:rPr lang="en-US" dirty="0">
                <a:latin typeface="Cambria" panose="02040503050406030204" pitchFamily="18" charset="0"/>
                <a:ea typeface="Cambria" panose="02040503050406030204" pitchFamily="18" charset="0"/>
              </a:rPr>
              <a:t>Offensive Security Engineer. Red Teamer</a:t>
            </a:r>
          </a:p>
          <a:p>
            <a:pPr marL="0" indent="0">
              <a:lnSpc>
                <a:spcPct val="110000"/>
              </a:lnSpc>
              <a:buNone/>
            </a:pPr>
            <a:r>
              <a:rPr lang="en-US" dirty="0">
                <a:latin typeface="Cambria" panose="02040503050406030204" pitchFamily="18" charset="0"/>
                <a:ea typeface="Cambria" panose="02040503050406030204" pitchFamily="18" charset="0"/>
              </a:rPr>
              <a:t>Community Contributor.</a:t>
            </a:r>
          </a:p>
          <a:p>
            <a:pPr marL="0" indent="0">
              <a:lnSpc>
                <a:spcPct val="110000"/>
              </a:lnSpc>
              <a:buNone/>
            </a:pPr>
            <a:r>
              <a:rPr lang="en-US" dirty="0">
                <a:latin typeface="Cambria" panose="02040503050406030204" pitchFamily="18" charset="0"/>
                <a:ea typeface="Cambria" panose="02040503050406030204" pitchFamily="18" charset="0"/>
              </a:rPr>
              <a:t>Learn to build and break Stuffs.</a:t>
            </a:r>
          </a:p>
          <a:p>
            <a:pPr marL="0" indent="0">
              <a:lnSpc>
                <a:spcPct val="110000"/>
              </a:lnSpc>
              <a:buNone/>
            </a:pPr>
            <a:r>
              <a:rPr lang="en-US" dirty="0">
                <a:solidFill>
                  <a:srgbClr val="441D61"/>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https://linkedin.com/in/gr33nm0nk2802</a:t>
            </a:r>
            <a:endParaRPr lang="en-US" dirty="0">
              <a:solidFill>
                <a:srgbClr val="441D61"/>
              </a:solidFill>
              <a:latin typeface="Cambria" panose="02040503050406030204" pitchFamily="18" charset="0"/>
              <a:ea typeface="Cambria" panose="02040503050406030204" pitchFamily="18" charset="0"/>
            </a:endParaRPr>
          </a:p>
          <a:p>
            <a:pPr marL="0" indent="0">
              <a:lnSpc>
                <a:spcPct val="110000"/>
              </a:lnSpc>
              <a:buNone/>
            </a:pPr>
            <a:endParaRPr lang="en-US" dirty="0">
              <a:latin typeface="Cambria" panose="02040503050406030204" pitchFamily="18" charset="0"/>
              <a:ea typeface="Cambria" panose="02040503050406030204" pitchFamily="18" charset="0"/>
            </a:endParaRPr>
          </a:p>
        </p:txBody>
      </p:sp>
      <p:pic>
        <p:nvPicPr>
          <p:cNvPr id="6146" name="Picture 2">
            <a:extLst>
              <a:ext uri="{FF2B5EF4-FFF2-40B4-BE49-F238E27FC236}">
                <a16:creationId xmlns:a16="http://schemas.microsoft.com/office/drawing/2014/main" id="{9EA05024-4650-9DCC-9408-5283AD4ED8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46" t="5930" r="5714" b="6469"/>
          <a:stretch>
            <a:fillRect/>
          </a:stretch>
        </p:blipFill>
        <p:spPr bwMode="auto">
          <a:xfrm>
            <a:off x="7549174" y="1691096"/>
            <a:ext cx="3926546" cy="390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139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3E2D-5D74-BFC3-5BB2-37EA55AB6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E37C-0070-F57F-9A63-A7B58DBB979B}"/>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D6CDB387-069B-95AB-002E-EE4DE81A69C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Difference between Short Term and Long-Term Credentials.</a:t>
            </a:r>
          </a:p>
        </p:txBody>
      </p:sp>
    </p:spTree>
    <p:extLst>
      <p:ext uri="{BB962C8B-B14F-4D97-AF65-F5344CB8AC3E}">
        <p14:creationId xmlns:p14="http://schemas.microsoft.com/office/powerpoint/2010/main" val="2988814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5199-ECFF-1AB6-60B9-B1A73661D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67D51-F90B-E95B-F1C7-B8757B0A078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Internal Recon</a:t>
            </a:r>
          </a:p>
        </p:txBody>
      </p:sp>
      <p:sp>
        <p:nvSpPr>
          <p:cNvPr id="3" name="TextBox 2">
            <a:extLst>
              <a:ext uri="{FF2B5EF4-FFF2-40B4-BE49-F238E27FC236}">
                <a16:creationId xmlns:a16="http://schemas.microsoft.com/office/drawing/2014/main" id="{678A2585-7584-0164-7BCD-927C4A4D14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Enumerate the Roles, Permissions and see what services we have access within the environment.</a:t>
            </a:r>
          </a:p>
        </p:txBody>
      </p:sp>
    </p:spTree>
    <p:extLst>
      <p:ext uri="{BB962C8B-B14F-4D97-AF65-F5344CB8AC3E}">
        <p14:creationId xmlns:p14="http://schemas.microsoft.com/office/powerpoint/2010/main" val="325209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9484F-D03D-0F39-ACB1-9D6570230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3659A-1555-E06F-85BA-075FEB8198C1}"/>
              </a:ext>
            </a:extLst>
          </p:cNvPr>
          <p:cNvSpPr>
            <a:spLocks noGrp="1"/>
          </p:cNvSpPr>
          <p:nvPr>
            <p:ph type="title"/>
          </p:nvPr>
        </p:nvSpPr>
        <p:spPr>
          <a:xfrm>
            <a:off x="429767" y="411480"/>
            <a:ext cx="11326803" cy="873034"/>
          </a:xfrm>
        </p:spPr>
        <p:txBody>
          <a:bodyPr>
            <a:noAutofit/>
          </a:bodyPr>
          <a:lstStyle/>
          <a:p>
            <a:r>
              <a:rPr lang="en-US" sz="4800" dirty="0">
                <a:latin typeface="Cambria" panose="02040503050406030204" pitchFamily="18" charset="0"/>
                <a:ea typeface="Cambria" panose="02040503050406030204" pitchFamily="18" charset="0"/>
              </a:rPr>
              <a:t>Privilege Escalation and Lateral Movement</a:t>
            </a:r>
          </a:p>
        </p:txBody>
      </p:sp>
      <p:sp>
        <p:nvSpPr>
          <p:cNvPr id="3" name="TextBox 2">
            <a:extLst>
              <a:ext uri="{FF2B5EF4-FFF2-40B4-BE49-F238E27FC236}">
                <a16:creationId xmlns:a16="http://schemas.microsoft.com/office/drawing/2014/main" id="{47476967-5C16-9217-BF0A-DE4823E13F8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Assume a role to read secrets from the s3 bucket.</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Abused the Long-Term Secrets. </a:t>
            </a:r>
          </a:p>
        </p:txBody>
      </p:sp>
    </p:spTree>
    <p:extLst>
      <p:ext uri="{BB962C8B-B14F-4D97-AF65-F5344CB8AC3E}">
        <p14:creationId xmlns:p14="http://schemas.microsoft.com/office/powerpoint/2010/main" val="404734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8888A-D565-90CB-5FEB-37CE62B83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A17FA-602A-7405-20B1-34CCA466E78E}"/>
              </a:ext>
            </a:extLst>
          </p:cNvPr>
          <p:cNvSpPr>
            <a:spLocks noGrp="1"/>
          </p:cNvSpPr>
          <p:nvPr>
            <p:ph type="title"/>
          </p:nvPr>
        </p:nvSpPr>
        <p:spPr>
          <a:xfrm>
            <a:off x="429767" y="411480"/>
            <a:ext cx="11326803" cy="873034"/>
          </a:xfrm>
        </p:spPr>
        <p:txBody>
          <a:bodyPr>
            <a:noAutofit/>
          </a:bodyPr>
          <a:lstStyle/>
          <a:p>
            <a:r>
              <a:rPr lang="en-US" sz="4800" dirty="0">
                <a:latin typeface="Cambria" panose="02040503050406030204" pitchFamily="18" charset="0"/>
                <a:ea typeface="Cambria" panose="02040503050406030204" pitchFamily="18" charset="0"/>
              </a:rPr>
              <a:t>Privilege Escalation and Lateral Movement</a:t>
            </a:r>
          </a:p>
        </p:txBody>
      </p:sp>
      <p:sp>
        <p:nvSpPr>
          <p:cNvPr id="3" name="TextBox 2">
            <a:extLst>
              <a:ext uri="{FF2B5EF4-FFF2-40B4-BE49-F238E27FC236}">
                <a16:creationId xmlns:a16="http://schemas.microsoft.com/office/drawing/2014/main" id="{D682256E-16E0-7636-BB8E-DC9DB263DF1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Assume a role to read secrets from the s3 bucket. (Data Exfiltration)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Abused the Long-Term Secrets. (Persistence.)</a:t>
            </a:r>
          </a:p>
        </p:txBody>
      </p:sp>
    </p:spTree>
    <p:extLst>
      <p:ext uri="{BB962C8B-B14F-4D97-AF65-F5344CB8AC3E}">
        <p14:creationId xmlns:p14="http://schemas.microsoft.com/office/powerpoint/2010/main" val="1963675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5FC0-DEB8-2693-D2EA-DD34A7141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FBA67-C841-1624-BA69-8AC1C605E184}"/>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Data Exfiltration</a:t>
            </a:r>
          </a:p>
        </p:txBody>
      </p:sp>
      <p:sp>
        <p:nvSpPr>
          <p:cNvPr id="3" name="TextBox 2">
            <a:extLst>
              <a:ext uri="{FF2B5EF4-FFF2-40B4-BE49-F238E27FC236}">
                <a16:creationId xmlns:a16="http://schemas.microsoft.com/office/drawing/2014/main" id="{9A20EAB2-DBB2-3ED7-F0EF-1AEC0688C53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Try to extract secrets using the newly found credentials.</a:t>
            </a:r>
          </a:p>
          <a:p>
            <a:pPr>
              <a:lnSpc>
                <a:spcPct val="90000"/>
              </a:lnSpc>
              <a:spcBef>
                <a:spcPts val="2500"/>
              </a:spcBef>
              <a:spcAft>
                <a:spcPts val="600"/>
              </a:spcAft>
            </a:pPr>
            <a:r>
              <a:rPr lang="en-US" sz="2000" dirty="0">
                <a:latin typeface="Cambria" panose="02040503050406030204" pitchFamily="18" charset="0"/>
                <a:ea typeface="Cambria" panose="02040503050406030204" pitchFamily="18" charset="0"/>
              </a:rPr>
              <a:t>Final Task: Use what we have identified so far to find out the Final Flag.</a:t>
            </a:r>
          </a:p>
        </p:txBody>
      </p:sp>
    </p:spTree>
    <p:extLst>
      <p:ext uri="{BB962C8B-B14F-4D97-AF65-F5344CB8AC3E}">
        <p14:creationId xmlns:p14="http://schemas.microsoft.com/office/powerpoint/2010/main" val="199498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4512-83DA-FB47-A2FD-BE1BF3E20B73}"/>
              </a:ext>
            </a:extLst>
          </p:cNvPr>
          <p:cNvSpPr>
            <a:spLocks noGrp="1"/>
          </p:cNvSpPr>
          <p:nvPr>
            <p:ph type="title"/>
          </p:nvPr>
        </p:nvSpPr>
        <p:spPr>
          <a:xfrm>
            <a:off x="704741" y="2446673"/>
            <a:ext cx="10782518" cy="1964653"/>
          </a:xfrm>
        </p:spPr>
        <p:txBody>
          <a:bodyPr anchor="b">
            <a:normAutofit/>
          </a:bodyPr>
          <a:lstStyle/>
          <a:p>
            <a:pPr algn="ctr"/>
            <a:r>
              <a:rPr lang="en-US" sz="6000" dirty="0">
                <a:latin typeface="Cambria" panose="02040503050406030204" pitchFamily="18" charset="0"/>
                <a:ea typeface="Cambria" panose="02040503050406030204" pitchFamily="18" charset="0"/>
              </a:rPr>
              <a:t>Detection and Mitigation Strategies</a:t>
            </a:r>
          </a:p>
        </p:txBody>
      </p:sp>
    </p:spTree>
    <p:extLst>
      <p:ext uri="{BB962C8B-B14F-4D97-AF65-F5344CB8AC3E}">
        <p14:creationId xmlns:p14="http://schemas.microsoft.com/office/powerpoint/2010/main" val="204939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E2C0-1AA2-6351-7B2E-D7DF7612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89F29-A0C2-AFC8-2AD8-B86684385758}"/>
              </a:ext>
            </a:extLst>
          </p:cNvPr>
          <p:cNvSpPr>
            <a:spLocks noGrp="1"/>
          </p:cNvSpPr>
          <p:nvPr>
            <p:ph type="title"/>
          </p:nvPr>
        </p:nvSpPr>
        <p:spPr>
          <a:xfrm>
            <a:off x="8403771" y="2818638"/>
            <a:ext cx="2079172" cy="1220724"/>
          </a:xfrm>
        </p:spPr>
        <p:txBody>
          <a:bodyPr vert="horz" lIns="91440" tIns="45720" rIns="91440" bIns="45720" rtlCol="0" anchor="b">
            <a:normAutofit fontScale="90000"/>
          </a:bodyPr>
          <a:lstStyle/>
          <a:p>
            <a:r>
              <a:rPr lang="en-US" sz="7000" b="0" kern="1200" dirty="0">
                <a:latin typeface="+mj-lt"/>
                <a:ea typeface="+mj-ea"/>
                <a:cs typeface="+mj-cs"/>
              </a:rPr>
              <a:t>Q&amp;A</a:t>
            </a:r>
          </a:p>
        </p:txBody>
      </p:sp>
      <p:pic>
        <p:nvPicPr>
          <p:cNvPr id="8" name="Picture Placeholder 7" descr="Cartoon a cartoon of a duck">
            <a:extLst>
              <a:ext uri="{FF2B5EF4-FFF2-40B4-BE49-F238E27FC236}">
                <a16:creationId xmlns:a16="http://schemas.microsoft.com/office/drawing/2014/main" id="{6274CEC7-0C1A-94BE-6ADB-7BF37336C33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251" r="22251"/>
          <a:stretch>
            <a:fillRect/>
          </a:stretch>
        </p:blipFill>
        <p:spPr>
          <a:xfrm>
            <a:off x="341521" y="342902"/>
            <a:ext cx="7028107" cy="6172343"/>
          </a:xfrm>
        </p:spPr>
      </p:pic>
    </p:spTree>
    <p:extLst>
      <p:ext uri="{BB962C8B-B14F-4D97-AF65-F5344CB8AC3E}">
        <p14:creationId xmlns:p14="http://schemas.microsoft.com/office/powerpoint/2010/main" val="22179530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06BB-DFC0-3DC9-3253-8309C23C8985}"/>
              </a:ext>
            </a:extLst>
          </p:cNvPr>
          <p:cNvSpPr>
            <a:spLocks noGrp="1"/>
          </p:cNvSpPr>
          <p:nvPr>
            <p:ph type="title"/>
          </p:nvPr>
        </p:nvSpPr>
        <p:spPr>
          <a:xfrm>
            <a:off x="2209800" y="2901043"/>
            <a:ext cx="7772400" cy="1055914"/>
          </a:xfrm>
        </p:spPr>
        <p:txBody>
          <a:bodyPr anchor="b">
            <a:normAutofit/>
          </a:bodyPr>
          <a:lstStyle/>
          <a:p>
            <a:pPr algn="ctr"/>
            <a:r>
              <a:rPr lang="en-US" sz="6000" dirty="0">
                <a:latin typeface="Cambria" panose="02040503050406030204" pitchFamily="18" charset="0"/>
                <a:ea typeface="Cambria" panose="02040503050406030204" pitchFamily="18" charset="0"/>
              </a:rPr>
              <a:t>Cloud 101</a:t>
            </a:r>
          </a:p>
        </p:txBody>
      </p:sp>
    </p:spTree>
    <p:extLst>
      <p:ext uri="{BB962C8B-B14F-4D97-AF65-F5344CB8AC3E}">
        <p14:creationId xmlns:p14="http://schemas.microsoft.com/office/powerpoint/2010/main" val="396788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33E8-F642-FACE-8F3F-6C22E913AFC8}"/>
              </a:ext>
            </a:extLst>
          </p:cNvPr>
          <p:cNvSpPr>
            <a:spLocks noGrp="1"/>
          </p:cNvSpPr>
          <p:nvPr>
            <p:ph type="title"/>
          </p:nvPr>
        </p:nvSpPr>
        <p:spPr>
          <a:xfrm>
            <a:off x="429768" y="411480"/>
            <a:ext cx="11045952" cy="796834"/>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B282D69E-12C8-8AE9-58F5-69DC71E5D5FC}"/>
              </a:ext>
            </a:extLst>
          </p:cNvPr>
          <p:cNvSpPr>
            <a:spLocks noGrp="1"/>
          </p:cNvSpPr>
          <p:nvPr>
            <p:ph sz="quarter" idx="13"/>
          </p:nvPr>
        </p:nvSpPr>
        <p:spPr>
          <a:xfrm>
            <a:off x="533400" y="1208314"/>
            <a:ext cx="10942320" cy="507361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A sunset over a lake">
            <a:extLst>
              <a:ext uri="{FF2B5EF4-FFF2-40B4-BE49-F238E27FC236}">
                <a16:creationId xmlns:a16="http://schemas.microsoft.com/office/drawing/2014/main" id="{D4E9021A-9E55-D2E2-F2EA-668573A048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9543" y="1458686"/>
            <a:ext cx="7532914" cy="4771572"/>
          </a:xfrm>
          <a:prstGeom prst="rect">
            <a:avLst/>
          </a:prstGeom>
        </p:spPr>
      </p:pic>
    </p:spTree>
    <p:extLst>
      <p:ext uri="{BB962C8B-B14F-4D97-AF65-F5344CB8AC3E}">
        <p14:creationId xmlns:p14="http://schemas.microsoft.com/office/powerpoint/2010/main" val="287479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A72BA-0EAA-D60B-EFD4-24741A958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4CBAE-BAB9-0239-6CBE-61D3C6EB3111}"/>
              </a:ext>
            </a:extLst>
          </p:cNvPr>
          <p:cNvSpPr>
            <a:spLocks noGrp="1"/>
          </p:cNvSpPr>
          <p:nvPr>
            <p:ph type="title"/>
          </p:nvPr>
        </p:nvSpPr>
        <p:spPr>
          <a:xfrm>
            <a:off x="429768" y="411480"/>
            <a:ext cx="11045952" cy="796834"/>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91792C4F-254E-BD92-0DA6-0D185C21E412}"/>
              </a:ext>
            </a:extLst>
          </p:cNvPr>
          <p:cNvSpPr>
            <a:spLocks noGrp="1"/>
          </p:cNvSpPr>
          <p:nvPr>
            <p:ph sz="quarter" idx="13"/>
          </p:nvPr>
        </p:nvSpPr>
        <p:spPr>
          <a:xfrm>
            <a:off x="533400" y="1208314"/>
            <a:ext cx="10942320" cy="507361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A room with many computers&#10;&#10;AI-generated content may be incorrect.">
            <a:extLst>
              <a:ext uri="{FF2B5EF4-FFF2-40B4-BE49-F238E27FC236}">
                <a16:creationId xmlns:a16="http://schemas.microsoft.com/office/drawing/2014/main" id="{EDE70DCE-017A-4B5F-B8BF-9DDE33388E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0834" y="1600200"/>
            <a:ext cx="7367452" cy="4600738"/>
          </a:xfrm>
          <a:prstGeom prst="rect">
            <a:avLst/>
          </a:prstGeom>
        </p:spPr>
      </p:pic>
    </p:spTree>
    <p:extLst>
      <p:ext uri="{BB962C8B-B14F-4D97-AF65-F5344CB8AC3E}">
        <p14:creationId xmlns:p14="http://schemas.microsoft.com/office/powerpoint/2010/main" val="169499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holding a newspaper&#10;&#10;AI-generated content may be incorrect.">
            <a:extLst>
              <a:ext uri="{FF2B5EF4-FFF2-40B4-BE49-F238E27FC236}">
                <a16:creationId xmlns:a16="http://schemas.microsoft.com/office/drawing/2014/main" id="{2B6BF029-EADD-2769-155B-5C2B5BEDC2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73191" y="1469571"/>
            <a:ext cx="8445617" cy="4598260"/>
          </a:xfrm>
          <a:prstGeom prst="rect">
            <a:avLst/>
          </a:prstGeom>
        </p:spPr>
      </p:pic>
      <p:sp>
        <p:nvSpPr>
          <p:cNvPr id="7" name="Title 1">
            <a:extLst>
              <a:ext uri="{FF2B5EF4-FFF2-40B4-BE49-F238E27FC236}">
                <a16:creationId xmlns:a16="http://schemas.microsoft.com/office/drawing/2014/main" id="{27B37E93-C3A4-009C-5354-BD7E934EFED5}"/>
              </a:ext>
            </a:extLst>
          </p:cNvPr>
          <p:cNvSpPr>
            <a:spLocks noGrp="1"/>
          </p:cNvSpPr>
          <p:nvPr>
            <p:ph type="title"/>
          </p:nvPr>
        </p:nvSpPr>
        <p:spPr>
          <a:xfrm>
            <a:off x="429768" y="411480"/>
            <a:ext cx="11045952" cy="905691"/>
          </a:xfrm>
        </p:spPr>
        <p:txBody>
          <a:bodyPr>
            <a:normAutofit/>
          </a:bodyPr>
          <a:lstStyle/>
          <a:p>
            <a:r>
              <a:rPr lang="en-US" sz="4800" dirty="0">
                <a:latin typeface="Cambria" panose="02040503050406030204" pitchFamily="18" charset="0"/>
                <a:ea typeface="Cambria" panose="02040503050406030204" pitchFamily="18" charset="0"/>
              </a:rPr>
              <a:t>Cloud 101</a:t>
            </a:r>
          </a:p>
        </p:txBody>
      </p:sp>
    </p:spTree>
    <p:extLst>
      <p:ext uri="{BB962C8B-B14F-4D97-AF65-F5344CB8AC3E}">
        <p14:creationId xmlns:p14="http://schemas.microsoft.com/office/powerpoint/2010/main" val="21488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C0D9-B302-DF7B-E34F-BBE7308D2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0442D-F89E-1AB0-E552-AEDFB71D9C40}"/>
              </a:ext>
            </a:extLst>
          </p:cNvPr>
          <p:cNvSpPr>
            <a:spLocks noGrp="1"/>
          </p:cNvSpPr>
          <p:nvPr>
            <p:ph type="title"/>
          </p:nvPr>
        </p:nvSpPr>
        <p:spPr>
          <a:xfrm>
            <a:off x="429768" y="411480"/>
            <a:ext cx="11045952" cy="1123406"/>
          </a:xfrm>
        </p:spPr>
        <p:txBody>
          <a:bodyPr>
            <a:normAutofit/>
          </a:bodyPr>
          <a:lstStyle/>
          <a:p>
            <a:r>
              <a:rPr lang="en-US" sz="4800" dirty="0">
                <a:latin typeface="Cambria" panose="02040503050406030204" pitchFamily="18" charset="0"/>
                <a:ea typeface="Cambria" panose="02040503050406030204" pitchFamily="18" charset="0"/>
              </a:rPr>
              <a:t>Cloud</a:t>
            </a:r>
            <a:r>
              <a:rPr lang="en-US" sz="5000" dirty="0"/>
              <a:t> 101</a:t>
            </a:r>
          </a:p>
        </p:txBody>
      </p:sp>
      <p:pic>
        <p:nvPicPr>
          <p:cNvPr id="1026" name="Picture 2" descr="Fundamental Cloud Security Concepts Part 4 – Shared Responsibility Model">
            <a:extLst>
              <a:ext uri="{FF2B5EF4-FFF2-40B4-BE49-F238E27FC236}">
                <a16:creationId xmlns:a16="http://schemas.microsoft.com/office/drawing/2014/main" id="{AB62CFFB-4E41-7FD4-5EFD-73C3C0D7A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360514"/>
            <a:ext cx="7848600" cy="508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12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D7B9-42C1-2DC4-3ACA-975A72608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664E0-4C34-6A4D-24AB-1FBDD624CF92}"/>
              </a:ext>
            </a:extLst>
          </p:cNvPr>
          <p:cNvSpPr>
            <a:spLocks noGrp="1"/>
          </p:cNvSpPr>
          <p:nvPr>
            <p:ph type="title"/>
          </p:nvPr>
        </p:nvSpPr>
        <p:spPr>
          <a:xfrm>
            <a:off x="429768" y="411480"/>
            <a:ext cx="11045952" cy="1123406"/>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5862CACE-F7E1-C2AE-0195-73B9C9BF2170}"/>
              </a:ext>
            </a:extLst>
          </p:cNvPr>
          <p:cNvSpPr>
            <a:spLocks noGrp="1"/>
          </p:cNvSpPr>
          <p:nvPr>
            <p:ph sz="quarter" idx="13"/>
          </p:nvPr>
        </p:nvSpPr>
        <p:spPr>
          <a:xfrm>
            <a:off x="925286" y="1534886"/>
            <a:ext cx="10052957" cy="4747042"/>
          </a:xfrm>
        </p:spPr>
        <p:txBody>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Control Plane</a:t>
            </a:r>
            <a:r>
              <a:rPr lang="en-US" dirty="0">
                <a:latin typeface="Cambria" panose="02040503050406030204" pitchFamily="18" charset="0"/>
                <a:ea typeface="Cambria" panose="02040503050406030204" pitchFamily="18" charset="0"/>
              </a:rPr>
              <a:t> - Control planes provide the administrative APIs used to create, read/describe, update, delete, and list (CRUDL) resources.</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Data Plane</a:t>
            </a:r>
            <a:r>
              <a:rPr lang="en-US" dirty="0">
                <a:latin typeface="Cambria" panose="02040503050406030204" pitchFamily="18" charset="0"/>
                <a:ea typeface="Cambria" panose="02040503050406030204" pitchFamily="18" charset="0"/>
              </a:rPr>
              <a:t> – Data plane consists of the systems for consuming those resources, which is basically primary function of the service.</a:t>
            </a:r>
          </a:p>
        </p:txBody>
      </p:sp>
      <p:pic>
        <p:nvPicPr>
          <p:cNvPr id="7" name="Picture 6" descr="A screenshot of a computer&#10;&#10;AI-generated content may be incorrect.">
            <a:extLst>
              <a:ext uri="{FF2B5EF4-FFF2-40B4-BE49-F238E27FC236}">
                <a16:creationId xmlns:a16="http://schemas.microsoft.com/office/drawing/2014/main" id="{9E17CC0E-703F-ADC7-F0FD-929D403ED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7" y="3085016"/>
            <a:ext cx="9764486" cy="3581080"/>
          </a:xfrm>
          <a:prstGeom prst="rect">
            <a:avLst/>
          </a:prstGeom>
        </p:spPr>
      </p:pic>
    </p:spTree>
    <p:extLst>
      <p:ext uri="{BB962C8B-B14F-4D97-AF65-F5344CB8AC3E}">
        <p14:creationId xmlns:p14="http://schemas.microsoft.com/office/powerpoint/2010/main" val="2036920096"/>
      </p:ext>
    </p:extLst>
  </p:cSld>
  <p:clrMapOvr>
    <a:masterClrMapping/>
  </p:clrMapOvr>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422</TotalTime>
  <Words>1241</Words>
  <Application>Microsoft Office PowerPoint</Application>
  <PresentationFormat>Widescreen</PresentationFormat>
  <Paragraphs>165</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Arial</vt:lpstr>
      <vt:lpstr>Cambria</vt:lpstr>
      <vt:lpstr>Courier New</vt:lpstr>
      <vt:lpstr>Neue Haas Grotesk Text Pro</vt:lpstr>
      <vt:lpstr>DuneVTI</vt:lpstr>
      <vt:lpstr>Breaking Boundaries: Multi-Cloud Red Teaming Through Misconfigurations</vt:lpstr>
      <vt:lpstr>Cloud Red Teaming Agenda</vt:lpstr>
      <vt:lpstr># aws sts get-caller-identity</vt:lpstr>
      <vt:lpstr>Cloud 101</vt:lpstr>
      <vt:lpstr>Cloud 101</vt:lpstr>
      <vt:lpstr>Cloud 101</vt:lpstr>
      <vt:lpstr>Cloud 101</vt:lpstr>
      <vt:lpstr>Cloud 101</vt:lpstr>
      <vt:lpstr>Cloud 101</vt:lpstr>
      <vt:lpstr>Red Teaming 101</vt:lpstr>
      <vt:lpstr>Red Teaming 101</vt:lpstr>
      <vt:lpstr>IAM Concepts</vt:lpstr>
      <vt:lpstr>Identity and Access Management</vt:lpstr>
      <vt:lpstr>AWS</vt:lpstr>
      <vt:lpstr>AWS</vt:lpstr>
      <vt:lpstr>Azure</vt:lpstr>
      <vt:lpstr>Azure</vt:lpstr>
      <vt:lpstr>Common Misconfigurations in Multi-Cloud IAM Setups</vt:lpstr>
      <vt:lpstr>Cloud-Red-Labs</vt:lpstr>
      <vt:lpstr>Cloud Red Labs</vt:lpstr>
      <vt:lpstr>Reference Document</vt:lpstr>
      <vt:lpstr>Azure Attack Path</vt:lpstr>
      <vt:lpstr>Initial Access</vt:lpstr>
      <vt:lpstr>Internal Recon</vt:lpstr>
      <vt:lpstr>Lateral Movement</vt:lpstr>
      <vt:lpstr>Data Exfiltration</vt:lpstr>
      <vt:lpstr>Privilege Escalation</vt:lpstr>
      <vt:lpstr>AWS Attack Path</vt:lpstr>
      <vt:lpstr>Initial Access</vt:lpstr>
      <vt:lpstr>Initial Access</vt:lpstr>
      <vt:lpstr>Internal Recon</vt:lpstr>
      <vt:lpstr>Privilege Escalation and Lateral Movement</vt:lpstr>
      <vt:lpstr>Privilege Escalation and Lateral Movement</vt:lpstr>
      <vt:lpstr>Data Exfiltration</vt:lpstr>
      <vt:lpstr>Detection and Mitigation Strategies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Modassir Ali</dc:creator>
  <cp:lastModifiedBy>Syed Modassir Ali</cp:lastModifiedBy>
  <cp:revision>2</cp:revision>
  <dcterms:created xsi:type="dcterms:W3CDTF">2025-11-01T06:46:32Z</dcterms:created>
  <dcterms:modified xsi:type="dcterms:W3CDTF">2025-11-01T13:49:09Z</dcterms:modified>
</cp:coreProperties>
</file>